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282" r:id="rId3"/>
    <p:sldId id="289" r:id="rId4"/>
    <p:sldId id="283" r:id="rId5"/>
    <p:sldId id="284" r:id="rId6"/>
    <p:sldId id="285" r:id="rId7"/>
    <p:sldId id="291" r:id="rId8"/>
    <p:sldId id="261" r:id="rId9"/>
    <p:sldId id="290" r:id="rId10"/>
    <p:sldId id="296" r:id="rId11"/>
    <p:sldId id="293" r:id="rId12"/>
    <p:sldId id="295" r:id="rId13"/>
    <p:sldId id="292" r:id="rId14"/>
    <p:sldId id="269" r:id="rId15"/>
    <p:sldId id="287" r:id="rId16"/>
    <p:sldId id="294" r:id="rId17"/>
    <p:sldId id="286" r:id="rId18"/>
    <p:sldId id="288" r:id="rId19"/>
    <p:sldId id="267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238"/>
    <a:srgbClr val="00D378"/>
    <a:srgbClr val="00D5A5"/>
    <a:srgbClr val="00D480"/>
    <a:srgbClr val="00EEF3"/>
    <a:srgbClr val="B13607"/>
    <a:srgbClr val="FF0035"/>
    <a:srgbClr val="E768B9"/>
    <a:srgbClr val="C2C11E"/>
    <a:srgbClr val="FF93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10" autoAdjust="0"/>
    <p:restoredTop sz="94688"/>
  </p:normalViewPr>
  <p:slideViewPr>
    <p:cSldViewPr snapToGrid="0">
      <p:cViewPr varScale="1">
        <p:scale>
          <a:sx n="111" d="100"/>
          <a:sy n="111" d="100"/>
        </p:scale>
        <p:origin x="24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5/21/25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D5BF9-4E76-4491-910C-041170EC2C2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58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010283-3651-B27E-E4EE-256A98D7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1" y="4226750"/>
            <a:ext cx="4097691" cy="1624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79456-C3CE-BD60-CBB3-615D72B95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48" y="1419325"/>
            <a:ext cx="3944858" cy="167046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013243C-02CD-7A2C-FC44-B1F78505FCAF}"/>
              </a:ext>
            </a:extLst>
          </p:cNvPr>
          <p:cNvGrpSpPr/>
          <p:nvPr/>
        </p:nvGrpSpPr>
        <p:grpSpPr>
          <a:xfrm>
            <a:off x="5241322" y="1346886"/>
            <a:ext cx="6950677" cy="4368114"/>
            <a:chOff x="10736" y="186678"/>
            <a:chExt cx="11430599" cy="6429712"/>
          </a:xfrm>
        </p:grpSpPr>
        <p:pic>
          <p:nvPicPr>
            <p:cNvPr id="5" name="Picture 4" descr="A circular pattern of colorful umbrellas&#10;&#10;AI-generated content may be incorrect.">
              <a:extLst>
                <a:ext uri="{FF2B5EF4-FFF2-40B4-BE49-F238E27FC236}">
                  <a16:creationId xmlns:a16="http://schemas.microsoft.com/office/drawing/2014/main" id="{E19C887A-6803-D699-DB7D-EAD1EDE9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36" y="186678"/>
              <a:ext cx="11430599" cy="642971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213540-468C-7D4E-1629-674836CC3BBA}"/>
                </a:ext>
              </a:extLst>
            </p:cNvPr>
            <p:cNvSpPr txBox="1"/>
            <p:nvPr/>
          </p:nvSpPr>
          <p:spPr>
            <a:xfrm>
              <a:off x="3289610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Opisthokonta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A2E102-8500-340F-FAC5-4FC642B380F9}"/>
                </a:ext>
              </a:extLst>
            </p:cNvPr>
            <p:cNvSpPr txBox="1"/>
            <p:nvPr/>
          </p:nvSpPr>
          <p:spPr>
            <a:xfrm>
              <a:off x="2479288" y="1613918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Discoba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1D8D0E-6DB2-9A98-E157-E0C2745322F4}"/>
                </a:ext>
              </a:extLst>
            </p:cNvPr>
            <p:cNvSpPr txBox="1"/>
            <p:nvPr/>
          </p:nvSpPr>
          <p:spPr>
            <a:xfrm>
              <a:off x="2278566" y="2698023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6263F-9F4B-E67E-47EA-3E24CEB5279D}"/>
                </a:ext>
              </a:extLst>
            </p:cNvPr>
            <p:cNvSpPr txBox="1"/>
            <p:nvPr/>
          </p:nvSpPr>
          <p:spPr>
            <a:xfrm>
              <a:off x="1973766" y="3598820"/>
              <a:ext cx="1011044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971D3-981D-13C2-4217-67AFFC9DB8BB}"/>
                </a:ext>
              </a:extLst>
            </p:cNvPr>
            <p:cNvSpPr txBox="1"/>
            <p:nvPr/>
          </p:nvSpPr>
          <p:spPr>
            <a:xfrm>
              <a:off x="2170771" y="4680042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F219A6-24B9-A3E9-0572-E6648E621C75}"/>
                </a:ext>
              </a:extLst>
            </p:cNvPr>
            <p:cNvSpPr txBox="1"/>
            <p:nvPr/>
          </p:nvSpPr>
          <p:spPr>
            <a:xfrm>
              <a:off x="2981093" y="5771110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Rhodophyta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DD88A5-7DC2-F9A0-2F6D-45B4876FC455}"/>
                </a:ext>
              </a:extLst>
            </p:cNvPr>
            <p:cNvSpPr txBox="1"/>
            <p:nvPr/>
          </p:nvSpPr>
          <p:spPr>
            <a:xfrm>
              <a:off x="5057137" y="6250613"/>
              <a:ext cx="117442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4EB166-F85A-E9AB-6BEA-42614D5416E0}"/>
                </a:ext>
              </a:extLst>
            </p:cNvPr>
            <p:cNvSpPr txBox="1"/>
            <p:nvPr/>
          </p:nvSpPr>
          <p:spPr>
            <a:xfrm>
              <a:off x="8517556" y="3270729"/>
              <a:ext cx="1355670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Streptophyta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CC6C4-7AB3-514A-7674-3C49BF5BFC68}"/>
                </a:ext>
              </a:extLst>
            </p:cNvPr>
            <p:cNvSpPr txBox="1"/>
            <p:nvPr/>
          </p:nvSpPr>
          <p:spPr>
            <a:xfrm>
              <a:off x="5220513" y="186678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Metamonada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2A3494-32DE-71C4-45F6-04D15C70CB14}"/>
                </a:ext>
              </a:extLst>
            </p:cNvPr>
            <p:cNvSpPr txBox="1"/>
            <p:nvPr/>
          </p:nvSpPr>
          <p:spPr>
            <a:xfrm>
              <a:off x="6904347" y="576853"/>
              <a:ext cx="1319561" cy="31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Amoebozoa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5196F4D-843F-F4E8-54A4-7FE5B6430F95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736898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53866" y="2067957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824526" y="2347767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742260" y="2533591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557699" y="1536572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516045" y="1814378"/>
            <a:ext cx="1041654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2209692" y="946847"/>
            <a:ext cx="16195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4481515" y="803268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6478704" y="2204040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   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6061999" y="1093064"/>
            <a:ext cx="1113888" cy="174403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516045" y="1812955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533200" y="1809196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920442" y="1893391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743303" y="3147950"/>
            <a:ext cx="1790981" cy="21936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748477" y="387531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  <a:endCxn id="142" idx="2"/>
          </p:cNvCxnSpPr>
          <p:nvPr/>
        </p:nvCxnSpPr>
        <p:spPr>
          <a:xfrm>
            <a:off x="6061999" y="2837101"/>
            <a:ext cx="594693" cy="54594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  <a:endCxn id="30" idx="2"/>
          </p:cNvCxnSpPr>
          <p:nvPr/>
        </p:nvCxnSpPr>
        <p:spPr>
          <a:xfrm flipV="1">
            <a:off x="4052456" y="4153124"/>
            <a:ext cx="1060901" cy="1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2951301" y="3104698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6656692" y="3100116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  <a:stCxn id="33" idx="6"/>
            <a:endCxn id="148" idx="0"/>
          </p:cNvCxnSpPr>
          <p:nvPr/>
        </p:nvCxnSpPr>
        <p:spPr>
          <a:xfrm>
            <a:off x="6061999" y="2837101"/>
            <a:ext cx="488341" cy="274979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7175887" y="853682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7590171" y="1601326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9284619" y="383500"/>
            <a:ext cx="1879685" cy="58027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Chlorarachniales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7590171" y="321704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F9356759-0E6B-EB81-1F99-05A3F43B76E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8428891" y="5336617"/>
            <a:ext cx="827866" cy="52539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1892F50-FB7A-5069-7BB5-540760D54E87}"/>
              </a:ext>
            </a:extLst>
          </p:cNvPr>
          <p:cNvSpPr/>
          <p:nvPr/>
        </p:nvSpPr>
        <p:spPr>
          <a:xfrm>
            <a:off x="9256757" y="5058811"/>
            <a:ext cx="1982311" cy="5556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Chromera</a:t>
            </a:r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Velia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B5FD511-5671-85B0-CA12-5B148D10244E}"/>
              </a:ext>
            </a:extLst>
          </p:cNvPr>
          <p:cNvSpPr/>
          <p:nvPr/>
        </p:nvSpPr>
        <p:spPr>
          <a:xfrm>
            <a:off x="9227714" y="5559123"/>
            <a:ext cx="1963045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Viterlla</a:t>
            </a:r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Brasicaformis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 + TORC2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7519C6F-448A-D7C0-F59F-3D03AA0A55C0}"/>
              </a:ext>
            </a:extLst>
          </p:cNvPr>
          <p:cNvSpPr/>
          <p:nvPr/>
        </p:nvSpPr>
        <p:spPr>
          <a:xfrm>
            <a:off x="9309345" y="6012157"/>
            <a:ext cx="1963045" cy="55561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Ciliates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TORC2</a:t>
            </a:r>
          </a:p>
        </p:txBody>
      </p: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6BF7CA9D-87C4-A91C-6D70-68CECF3F50EE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8520135" y="5836928"/>
            <a:ext cx="789210" cy="45303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9141519-8821-A87A-DDE6-A56F4401B662}"/>
              </a:ext>
            </a:extLst>
          </p:cNvPr>
          <p:cNvSpPr/>
          <p:nvPr/>
        </p:nvSpPr>
        <p:spPr>
          <a:xfrm>
            <a:off x="5113357" y="3857550"/>
            <a:ext cx="1303979" cy="591148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</a:rPr>
              <a:t>Eulena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800" dirty="0" err="1">
                <a:solidFill>
                  <a:schemeClr val="tx1"/>
                </a:solidFill>
              </a:rPr>
              <a:t>Gracilis</a:t>
            </a:r>
            <a:endParaRPr lang="en-US" sz="800" dirty="0">
              <a:solidFill>
                <a:schemeClr val="tx1"/>
              </a:solidFill>
            </a:endParaRPr>
          </a:p>
          <a:p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EE095FD-F5CC-74AD-3901-671350AB5F28}"/>
              </a:ext>
            </a:extLst>
          </p:cNvPr>
          <p:cNvSpPr/>
          <p:nvPr/>
        </p:nvSpPr>
        <p:spPr>
          <a:xfrm>
            <a:off x="9240538" y="1207079"/>
            <a:ext cx="1928484" cy="555611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Paulinella </a:t>
            </a:r>
            <a:r>
              <a:rPr lang="en-US" sz="800" dirty="0" err="1">
                <a:solidFill>
                  <a:schemeClr val="tx1"/>
                </a:solidFill>
              </a:rPr>
              <a:t>Micropora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7B7596-DAE5-09E2-2F72-F70C50B7AA25}"/>
              </a:ext>
            </a:extLst>
          </p:cNvPr>
          <p:cNvSpPr txBox="1"/>
          <p:nvPr/>
        </p:nvSpPr>
        <p:spPr>
          <a:xfrm>
            <a:off x="6630342" y="4906680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B9F2A29-E706-29F4-AFFD-96C6625B70CF}"/>
              </a:ext>
            </a:extLst>
          </p:cNvPr>
          <p:cNvSpPr/>
          <p:nvPr/>
        </p:nvSpPr>
        <p:spPr>
          <a:xfrm>
            <a:off x="8520135" y="4493884"/>
            <a:ext cx="949721" cy="3371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CED74DC-B3BD-D212-BA37-10F5B38941BD}"/>
              </a:ext>
            </a:extLst>
          </p:cNvPr>
          <p:cNvCxnSpPr>
            <a:cxnSpLocks/>
          </p:cNvCxnSpPr>
          <p:nvPr/>
        </p:nvCxnSpPr>
        <p:spPr>
          <a:xfrm>
            <a:off x="7219431" y="5864706"/>
            <a:ext cx="120946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Oval 147">
            <a:extLst>
              <a:ext uri="{FF2B5EF4-FFF2-40B4-BE49-F238E27FC236}">
                <a16:creationId xmlns:a16="http://schemas.microsoft.com/office/drawing/2014/main" id="{DB3B9AC2-F0D6-7DC3-0BC6-58815DD86DE5}"/>
              </a:ext>
            </a:extLst>
          </p:cNvPr>
          <p:cNvSpPr/>
          <p:nvPr/>
        </p:nvSpPr>
        <p:spPr>
          <a:xfrm>
            <a:off x="5898350" y="5586900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67" name="Curved Connector 166">
            <a:extLst>
              <a:ext uri="{FF2B5EF4-FFF2-40B4-BE49-F238E27FC236}">
                <a16:creationId xmlns:a16="http://schemas.microsoft.com/office/drawing/2014/main" id="{8F403F6E-E0F7-200A-4BDB-D39F9D2881D3}"/>
              </a:ext>
            </a:extLst>
          </p:cNvPr>
          <p:cNvCxnSpPr>
            <a:cxnSpLocks/>
            <a:stCxn id="26" idx="6"/>
            <a:endCxn id="44" idx="2"/>
          </p:cNvCxnSpPr>
          <p:nvPr/>
        </p:nvCxnSpPr>
        <p:spPr>
          <a:xfrm>
            <a:off x="8535907" y="1093064"/>
            <a:ext cx="704631" cy="391821"/>
          </a:xfrm>
          <a:prstGeom prst="curvedConnector3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Curved Connector 170">
            <a:extLst>
              <a:ext uri="{FF2B5EF4-FFF2-40B4-BE49-F238E27FC236}">
                <a16:creationId xmlns:a16="http://schemas.microsoft.com/office/drawing/2014/main" id="{1D784867-A738-D946-0E84-17BCEC98B4A8}"/>
              </a:ext>
            </a:extLst>
          </p:cNvPr>
          <p:cNvCxnSpPr>
            <a:cxnSpLocks/>
            <a:stCxn id="26" idx="6"/>
            <a:endCxn id="170" idx="2"/>
          </p:cNvCxnSpPr>
          <p:nvPr/>
        </p:nvCxnSpPr>
        <p:spPr>
          <a:xfrm flipV="1">
            <a:off x="8535907" y="673636"/>
            <a:ext cx="748712" cy="419428"/>
          </a:xfrm>
          <a:prstGeom prst="curvedConnector3">
            <a:avLst>
              <a:gd name="adj1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Oval 192">
            <a:extLst>
              <a:ext uri="{FF2B5EF4-FFF2-40B4-BE49-F238E27FC236}">
                <a16:creationId xmlns:a16="http://schemas.microsoft.com/office/drawing/2014/main" id="{A83DCB2A-5AC7-700C-7553-114C66357251}"/>
              </a:ext>
            </a:extLst>
          </p:cNvPr>
          <p:cNvSpPr/>
          <p:nvPr/>
        </p:nvSpPr>
        <p:spPr>
          <a:xfrm>
            <a:off x="9208921" y="2822137"/>
            <a:ext cx="1963045" cy="565854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rgbClr val="000000"/>
                </a:solidFill>
                <a:latin typeface="DejaVu Sans"/>
              </a:rPr>
              <a:t>Phaeodactylum</a:t>
            </a:r>
            <a:r>
              <a:rPr lang="en-US" sz="700" dirty="0">
                <a:solidFill>
                  <a:srgbClr val="000000"/>
                </a:solidFill>
                <a:latin typeface="DejaVu Sans"/>
              </a:rPr>
              <a:t> </a:t>
            </a:r>
            <a:r>
              <a:rPr lang="en-US" sz="700" dirty="0" err="1">
                <a:solidFill>
                  <a:srgbClr val="000000"/>
                </a:solidFill>
                <a:latin typeface="DejaVu Sans"/>
              </a:rPr>
              <a:t>Tricornutum</a:t>
            </a:r>
            <a:r>
              <a:rPr lang="en-US" sz="700" dirty="0">
                <a:solidFill>
                  <a:srgbClr val="000000"/>
                </a:solidFill>
                <a:latin typeface="DejaVu Sans"/>
              </a:rPr>
              <a:t> </a:t>
            </a:r>
          </a:p>
          <a:p>
            <a:pPr algn="ctr"/>
            <a:r>
              <a:rPr lang="en-US" sz="700" dirty="0">
                <a:solidFill>
                  <a:srgbClr val="000000"/>
                </a:solidFill>
                <a:latin typeface="DejaVu Sans"/>
              </a:rPr>
              <a:t>TORC1</a:t>
            </a:r>
            <a:endParaRPr lang="en-US" sz="700" dirty="0">
              <a:solidFill>
                <a:schemeClr val="tx1"/>
              </a:solidFill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74300041-9A4B-9A4C-FDCD-E58681AF903F}"/>
              </a:ext>
            </a:extLst>
          </p:cNvPr>
          <p:cNvSpPr/>
          <p:nvPr/>
        </p:nvSpPr>
        <p:spPr>
          <a:xfrm>
            <a:off x="9188968" y="3288433"/>
            <a:ext cx="1972500" cy="580037"/>
          </a:xfrm>
          <a:prstGeom prst="ellipse">
            <a:avLst/>
          </a:prstGeom>
          <a:solidFill>
            <a:srgbClr val="00D5A5"/>
          </a:solidFill>
          <a:ln>
            <a:solidFill>
              <a:srgbClr val="00D37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rgbClr val="000000"/>
                </a:solidFill>
                <a:latin typeface="DejaVu Sans"/>
              </a:rPr>
              <a:t>Undaria</a:t>
            </a:r>
            <a:r>
              <a:rPr lang="en-US" sz="700" dirty="0">
                <a:solidFill>
                  <a:srgbClr val="000000"/>
                </a:solidFill>
                <a:latin typeface="DejaVu Sans"/>
              </a:rPr>
              <a:t> pinnatifida </a:t>
            </a:r>
          </a:p>
          <a:p>
            <a:pPr algn="ctr"/>
            <a:r>
              <a:rPr lang="en-US" sz="7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700" dirty="0">
              <a:solidFill>
                <a:schemeClr val="tx1"/>
              </a:solidFill>
            </a:endParaRPr>
          </a:p>
        </p:txBody>
      </p: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1A01BCF2-BF9F-28AB-B82D-06546F548329}"/>
              </a:ext>
            </a:extLst>
          </p:cNvPr>
          <p:cNvCxnSpPr>
            <a:cxnSpLocks/>
            <a:endCxn id="193" idx="2"/>
          </p:cNvCxnSpPr>
          <p:nvPr/>
        </p:nvCxnSpPr>
        <p:spPr>
          <a:xfrm rot="5400000" flipH="1" flipV="1">
            <a:off x="8851519" y="3249496"/>
            <a:ext cx="501833" cy="21297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8973C111-1862-035C-C50A-D5867259FD1C}"/>
              </a:ext>
            </a:extLst>
          </p:cNvPr>
          <p:cNvCxnSpPr>
            <a:cxnSpLocks/>
            <a:endCxn id="187" idx="2"/>
          </p:cNvCxnSpPr>
          <p:nvPr/>
        </p:nvCxnSpPr>
        <p:spPr>
          <a:xfrm rot="16200000" flipH="1">
            <a:off x="8886448" y="3696723"/>
            <a:ext cx="421732" cy="20273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Oval 186">
            <a:extLst>
              <a:ext uri="{FF2B5EF4-FFF2-40B4-BE49-F238E27FC236}">
                <a16:creationId xmlns:a16="http://schemas.microsoft.com/office/drawing/2014/main" id="{CE3145FB-8203-C8D8-245D-CB7B646BF727}"/>
              </a:ext>
            </a:extLst>
          </p:cNvPr>
          <p:cNvSpPr/>
          <p:nvPr/>
        </p:nvSpPr>
        <p:spPr>
          <a:xfrm>
            <a:off x="9198680" y="3731149"/>
            <a:ext cx="1982311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Triparma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22" name="Curved Connector 121">
            <a:extLst>
              <a:ext uri="{FF2B5EF4-FFF2-40B4-BE49-F238E27FC236}">
                <a16:creationId xmlns:a16="http://schemas.microsoft.com/office/drawing/2014/main" id="{46D6F7D2-687E-424E-625B-D55D9F859A9E}"/>
              </a:ext>
            </a:extLst>
          </p:cNvPr>
          <p:cNvCxnSpPr>
            <a:cxnSpLocks/>
            <a:stCxn id="36" idx="2"/>
          </p:cNvCxnSpPr>
          <p:nvPr/>
        </p:nvCxnSpPr>
        <p:spPr>
          <a:xfrm rot="16200000" flipH="1">
            <a:off x="3272388" y="940161"/>
            <a:ext cx="616127" cy="112194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2" name="Curved Connector 131">
            <a:extLst>
              <a:ext uri="{FF2B5EF4-FFF2-40B4-BE49-F238E27FC236}">
                <a16:creationId xmlns:a16="http://schemas.microsoft.com/office/drawing/2014/main" id="{5C2235E1-03F3-CC85-0DB9-D907E98B3826}"/>
              </a:ext>
            </a:extLst>
          </p:cNvPr>
          <p:cNvCxnSpPr>
            <a:cxnSpLocks/>
            <a:stCxn id="129" idx="2"/>
          </p:cNvCxnSpPr>
          <p:nvPr/>
        </p:nvCxnSpPr>
        <p:spPr>
          <a:xfrm rot="16200000" flipH="1">
            <a:off x="3863329" y="3301670"/>
            <a:ext cx="802205" cy="90070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6" name="Curved Connector 135">
            <a:extLst>
              <a:ext uri="{FF2B5EF4-FFF2-40B4-BE49-F238E27FC236}">
                <a16:creationId xmlns:a16="http://schemas.microsoft.com/office/drawing/2014/main" id="{6CF41C73-BD3B-A028-7A09-3A43FAC6ECA1}"/>
              </a:ext>
            </a:extLst>
          </p:cNvPr>
          <p:cNvCxnSpPr>
            <a:cxnSpLocks/>
            <a:endCxn id="40" idx="4"/>
          </p:cNvCxnSpPr>
          <p:nvPr/>
        </p:nvCxnSpPr>
        <p:spPr>
          <a:xfrm flipV="1">
            <a:off x="4079123" y="1130485"/>
            <a:ext cx="849424" cy="68531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1" name="Curved Connector 140">
            <a:extLst>
              <a:ext uri="{FF2B5EF4-FFF2-40B4-BE49-F238E27FC236}">
                <a16:creationId xmlns:a16="http://schemas.microsoft.com/office/drawing/2014/main" id="{CAA36A1E-B684-D46D-E68A-042BDAF032CC}"/>
              </a:ext>
            </a:extLst>
          </p:cNvPr>
          <p:cNvCxnSpPr>
            <a:cxnSpLocks/>
            <a:stCxn id="142" idx="6"/>
          </p:cNvCxnSpPr>
          <p:nvPr/>
        </p:nvCxnSpPr>
        <p:spPr>
          <a:xfrm>
            <a:off x="8299782" y="3383043"/>
            <a:ext cx="687317" cy="18322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Curved Connector 144">
            <a:extLst>
              <a:ext uri="{FF2B5EF4-FFF2-40B4-BE49-F238E27FC236}">
                <a16:creationId xmlns:a16="http://schemas.microsoft.com/office/drawing/2014/main" id="{52E27FEF-51CD-4428-0EA8-9AA83AFE3019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8358389" y="2327151"/>
            <a:ext cx="627061" cy="1234086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3" name="Curved Connector 152">
            <a:extLst>
              <a:ext uri="{FF2B5EF4-FFF2-40B4-BE49-F238E27FC236}">
                <a16:creationId xmlns:a16="http://schemas.microsoft.com/office/drawing/2014/main" id="{FBE51D63-B0F7-CCF7-D9D4-A3B28A180FED}"/>
              </a:ext>
            </a:extLst>
          </p:cNvPr>
          <p:cNvCxnSpPr>
            <a:cxnSpLocks/>
            <a:endCxn id="73" idx="2"/>
          </p:cNvCxnSpPr>
          <p:nvPr/>
        </p:nvCxnSpPr>
        <p:spPr>
          <a:xfrm rot="5400000" flipH="1" flipV="1">
            <a:off x="8742158" y="2310790"/>
            <a:ext cx="1432074" cy="924494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5" name="Curved Connector 174">
            <a:extLst>
              <a:ext uri="{FF2B5EF4-FFF2-40B4-BE49-F238E27FC236}">
                <a16:creationId xmlns:a16="http://schemas.microsoft.com/office/drawing/2014/main" id="{D598D4E4-0AC4-89FA-C71E-DC443F8D7DC6}"/>
              </a:ext>
            </a:extLst>
          </p:cNvPr>
          <p:cNvCxnSpPr>
            <a:cxnSpLocks/>
            <a:stCxn id="50" idx="0"/>
            <a:endCxn id="44" idx="2"/>
          </p:cNvCxnSpPr>
          <p:nvPr/>
        </p:nvCxnSpPr>
        <p:spPr>
          <a:xfrm rot="5400000" flipH="1" flipV="1">
            <a:off x="8827056" y="1187844"/>
            <a:ext cx="116441" cy="710524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8" name="Curved Connector 177">
            <a:extLst>
              <a:ext uri="{FF2B5EF4-FFF2-40B4-BE49-F238E27FC236}">
                <a16:creationId xmlns:a16="http://schemas.microsoft.com/office/drawing/2014/main" id="{9F96613D-7831-28FC-FB70-335A4DE58EA1}"/>
              </a:ext>
            </a:extLst>
          </p:cNvPr>
          <p:cNvCxnSpPr>
            <a:cxnSpLocks/>
            <a:stCxn id="177" idx="2"/>
            <a:endCxn id="170" idx="2"/>
          </p:cNvCxnSpPr>
          <p:nvPr/>
        </p:nvCxnSpPr>
        <p:spPr>
          <a:xfrm rot="16200000" flipH="1">
            <a:off x="8854461" y="243477"/>
            <a:ext cx="105711" cy="75460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4" name="Curved Connector 183">
            <a:extLst>
              <a:ext uri="{FF2B5EF4-FFF2-40B4-BE49-F238E27FC236}">
                <a16:creationId xmlns:a16="http://schemas.microsoft.com/office/drawing/2014/main" id="{3FED1C3B-1356-4FD3-A0BE-982C3CA361B8}"/>
              </a:ext>
            </a:extLst>
          </p:cNvPr>
          <p:cNvCxnSpPr>
            <a:cxnSpLocks/>
          </p:cNvCxnSpPr>
          <p:nvPr/>
        </p:nvCxnSpPr>
        <p:spPr>
          <a:xfrm rot="16200000" flipH="1">
            <a:off x="7277523" y="4996379"/>
            <a:ext cx="721626" cy="102527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6" name="Curved Connector 185">
            <a:extLst>
              <a:ext uri="{FF2B5EF4-FFF2-40B4-BE49-F238E27FC236}">
                <a16:creationId xmlns:a16="http://schemas.microsoft.com/office/drawing/2014/main" id="{3CBB55F0-A2CE-0BA7-6213-4E1EE24FF805}"/>
              </a:ext>
            </a:extLst>
          </p:cNvPr>
          <p:cNvCxnSpPr>
            <a:cxnSpLocks/>
            <a:endCxn id="112" idx="4"/>
          </p:cNvCxnSpPr>
          <p:nvPr/>
        </p:nvCxnSpPr>
        <p:spPr>
          <a:xfrm rot="5400000" flipH="1" flipV="1">
            <a:off x="8527201" y="5146627"/>
            <a:ext cx="783418" cy="15217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D994139-4C61-AD29-E1FF-B650E0088F39}"/>
              </a:ext>
            </a:extLst>
          </p:cNvPr>
          <p:cNvCxnSpPr>
            <a:cxnSpLocks/>
            <a:endCxn id="205" idx="2"/>
          </p:cNvCxnSpPr>
          <p:nvPr/>
        </p:nvCxnSpPr>
        <p:spPr>
          <a:xfrm>
            <a:off x="8975490" y="3577841"/>
            <a:ext cx="213478" cy="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4715BE4-8C0B-D544-FEB0-8AD0BEB0BD00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8438524" y="5836929"/>
            <a:ext cx="789190" cy="25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E173BB82-1E24-578E-C92C-58D74CF0830F}"/>
              </a:ext>
            </a:extLst>
          </p:cNvPr>
          <p:cNvCxnSpPr>
            <a:cxnSpLocks/>
            <a:endCxn id="86" idx="6"/>
          </p:cNvCxnSpPr>
          <p:nvPr/>
        </p:nvCxnSpPr>
        <p:spPr>
          <a:xfrm rot="10800000" flipV="1">
            <a:off x="8143240" y="6071714"/>
            <a:ext cx="766694" cy="20389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6" name="Oval 85">
            <a:extLst>
              <a:ext uri="{FF2B5EF4-FFF2-40B4-BE49-F238E27FC236}">
                <a16:creationId xmlns:a16="http://schemas.microsoft.com/office/drawing/2014/main" id="{EE76B0DD-9487-DBAB-CFE0-1AC8D449A613}"/>
              </a:ext>
            </a:extLst>
          </p:cNvPr>
          <p:cNvSpPr/>
          <p:nvPr/>
        </p:nvSpPr>
        <p:spPr>
          <a:xfrm>
            <a:off x="7193519" y="6107052"/>
            <a:ext cx="949721" cy="3371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TORC1</a:t>
            </a:r>
          </a:p>
        </p:txBody>
      </p:sp>
    </p:spTree>
    <p:extLst>
      <p:ext uri="{BB962C8B-B14F-4D97-AF65-F5344CB8AC3E}">
        <p14:creationId xmlns:p14="http://schemas.microsoft.com/office/powerpoint/2010/main" val="645306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53866" y="2067957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824526" y="2347767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742260" y="2533591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557699" y="1536572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516045" y="1814378"/>
            <a:ext cx="1041654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2468200" y="1409613"/>
            <a:ext cx="16195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4072899" y="1174343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6527950" y="268912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   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6061999" y="1093064"/>
            <a:ext cx="1113888" cy="174403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516045" y="1812955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533200" y="1809196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7785846" y="4011087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743303" y="3147950"/>
            <a:ext cx="1790981" cy="21936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748477" y="387531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  <a:endCxn id="142" idx="2"/>
          </p:cNvCxnSpPr>
          <p:nvPr/>
        </p:nvCxnSpPr>
        <p:spPr>
          <a:xfrm flipV="1">
            <a:off x="6061999" y="2259628"/>
            <a:ext cx="917902" cy="57747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  <a:endCxn id="30" idx="2"/>
          </p:cNvCxnSpPr>
          <p:nvPr/>
        </p:nvCxnSpPr>
        <p:spPr>
          <a:xfrm flipV="1">
            <a:off x="4052456" y="4153124"/>
            <a:ext cx="1060901" cy="1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2951301" y="3104698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6979901" y="197670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  <a:stCxn id="33" idx="6"/>
            <a:endCxn id="148" idx="0"/>
          </p:cNvCxnSpPr>
          <p:nvPr/>
        </p:nvCxnSpPr>
        <p:spPr>
          <a:xfrm>
            <a:off x="6061999" y="2837101"/>
            <a:ext cx="488341" cy="274979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7175887" y="853682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7590171" y="1601326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9284619" y="383500"/>
            <a:ext cx="1879685" cy="58027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Chlorarachniales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7590171" y="321704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F9356759-0E6B-EB81-1F99-05A3F43B76E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8364294" y="5340791"/>
            <a:ext cx="866284" cy="51340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1892F50-FB7A-5069-7BB5-540760D54E87}"/>
              </a:ext>
            </a:extLst>
          </p:cNvPr>
          <p:cNvSpPr/>
          <p:nvPr/>
        </p:nvSpPr>
        <p:spPr>
          <a:xfrm>
            <a:off x="9230578" y="5062985"/>
            <a:ext cx="1982311" cy="5556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Polarella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glaciallis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B5FD511-5671-85B0-CA12-5B148D10244E}"/>
              </a:ext>
            </a:extLst>
          </p:cNvPr>
          <p:cNvSpPr/>
          <p:nvPr/>
        </p:nvSpPr>
        <p:spPr>
          <a:xfrm>
            <a:off x="9232742" y="5552079"/>
            <a:ext cx="1963045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Viterlla</a:t>
            </a:r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Brasicaformis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 + TORC2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7519C6F-448A-D7C0-F59F-3D03AA0A55C0}"/>
              </a:ext>
            </a:extLst>
          </p:cNvPr>
          <p:cNvSpPr/>
          <p:nvPr/>
        </p:nvSpPr>
        <p:spPr>
          <a:xfrm>
            <a:off x="9249844" y="6012641"/>
            <a:ext cx="1963045" cy="555611"/>
          </a:xfrm>
          <a:prstGeom prst="ellipse">
            <a:avLst/>
          </a:prstGeom>
          <a:solidFill>
            <a:srgbClr val="FF0035"/>
          </a:solidFill>
          <a:ln>
            <a:solidFill>
              <a:srgbClr val="FF00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Ex. Plasmodium </a:t>
            </a:r>
            <a:r>
              <a:rPr lang="en-US" sz="800" dirty="0" err="1">
                <a:solidFill>
                  <a:schemeClr val="tx1"/>
                </a:solidFill>
                <a:latin typeface="Aptos" panose="020B0004020202020204" pitchFamily="34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Falidiparum</a:t>
            </a:r>
            <a:endParaRPr lang="en-US" sz="800" dirty="0">
              <a:solidFill>
                <a:schemeClr val="tx1"/>
              </a:solidFill>
              <a:latin typeface="Aptos" panose="020B0004020202020204" pitchFamily="34" charset="0"/>
              <a:ea typeface="Sans Serif Collection" panose="020B05020405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2DA903-7764-F44D-CA80-88E61F54000D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8365731" y="5829885"/>
            <a:ext cx="867011" cy="348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6BF7CA9D-87C4-A91C-6D70-68CECF3F50EE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8364294" y="5882421"/>
            <a:ext cx="885550" cy="408026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9141519-8821-A87A-DDE6-A56F4401B662}"/>
              </a:ext>
            </a:extLst>
          </p:cNvPr>
          <p:cNvSpPr/>
          <p:nvPr/>
        </p:nvSpPr>
        <p:spPr>
          <a:xfrm>
            <a:off x="5113357" y="3857550"/>
            <a:ext cx="1303979" cy="591148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</a:rPr>
              <a:t>Eulena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800" dirty="0" err="1">
                <a:solidFill>
                  <a:schemeClr val="tx1"/>
                </a:solidFill>
              </a:rPr>
              <a:t>Gracilis</a:t>
            </a:r>
            <a:endParaRPr lang="en-US" sz="800" dirty="0">
              <a:solidFill>
                <a:schemeClr val="tx1"/>
              </a:solidFill>
            </a:endParaRPr>
          </a:p>
          <a:p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EE095FD-F5CC-74AD-3901-671350AB5F28}"/>
              </a:ext>
            </a:extLst>
          </p:cNvPr>
          <p:cNvSpPr/>
          <p:nvPr/>
        </p:nvSpPr>
        <p:spPr>
          <a:xfrm>
            <a:off x="9240538" y="1207079"/>
            <a:ext cx="1928484" cy="555611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Paulinella </a:t>
            </a:r>
            <a:r>
              <a:rPr lang="en-US" sz="800" dirty="0" err="1">
                <a:solidFill>
                  <a:schemeClr val="tx1"/>
                </a:solidFill>
              </a:rPr>
              <a:t>Micropora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7B7596-DAE5-09E2-2F72-F70C50B7AA25}"/>
              </a:ext>
            </a:extLst>
          </p:cNvPr>
          <p:cNvSpPr txBox="1"/>
          <p:nvPr/>
        </p:nvSpPr>
        <p:spPr>
          <a:xfrm>
            <a:off x="6605873" y="4771578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B9F2A29-E706-29F4-AFFD-96C6625B70CF}"/>
              </a:ext>
            </a:extLst>
          </p:cNvPr>
          <p:cNvSpPr/>
          <p:nvPr/>
        </p:nvSpPr>
        <p:spPr>
          <a:xfrm>
            <a:off x="8259824" y="4533703"/>
            <a:ext cx="1250903" cy="4789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or TORC2 + TORC1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CED74DC-B3BD-D212-BA37-10F5B38941BD}"/>
              </a:ext>
            </a:extLst>
          </p:cNvPr>
          <p:cNvCxnSpPr>
            <a:cxnSpLocks/>
          </p:cNvCxnSpPr>
          <p:nvPr/>
        </p:nvCxnSpPr>
        <p:spPr>
          <a:xfrm>
            <a:off x="7219431" y="5864706"/>
            <a:ext cx="120946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Oval 147">
            <a:extLst>
              <a:ext uri="{FF2B5EF4-FFF2-40B4-BE49-F238E27FC236}">
                <a16:creationId xmlns:a16="http://schemas.microsoft.com/office/drawing/2014/main" id="{DB3B9AC2-F0D6-7DC3-0BC6-58815DD86DE5}"/>
              </a:ext>
            </a:extLst>
          </p:cNvPr>
          <p:cNvSpPr/>
          <p:nvPr/>
        </p:nvSpPr>
        <p:spPr>
          <a:xfrm>
            <a:off x="5898350" y="5586900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67" name="Curved Connector 166">
            <a:extLst>
              <a:ext uri="{FF2B5EF4-FFF2-40B4-BE49-F238E27FC236}">
                <a16:creationId xmlns:a16="http://schemas.microsoft.com/office/drawing/2014/main" id="{8F403F6E-E0F7-200A-4BDB-D39F9D2881D3}"/>
              </a:ext>
            </a:extLst>
          </p:cNvPr>
          <p:cNvCxnSpPr>
            <a:cxnSpLocks/>
            <a:stCxn id="26" idx="6"/>
            <a:endCxn id="44" idx="2"/>
          </p:cNvCxnSpPr>
          <p:nvPr/>
        </p:nvCxnSpPr>
        <p:spPr>
          <a:xfrm>
            <a:off x="8535907" y="1093064"/>
            <a:ext cx="704631" cy="391821"/>
          </a:xfrm>
          <a:prstGeom prst="curvedConnector3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Curved Connector 170">
            <a:extLst>
              <a:ext uri="{FF2B5EF4-FFF2-40B4-BE49-F238E27FC236}">
                <a16:creationId xmlns:a16="http://schemas.microsoft.com/office/drawing/2014/main" id="{1D784867-A738-D946-0E84-17BCEC98B4A8}"/>
              </a:ext>
            </a:extLst>
          </p:cNvPr>
          <p:cNvCxnSpPr>
            <a:cxnSpLocks/>
            <a:stCxn id="26" idx="6"/>
            <a:endCxn id="170" idx="2"/>
          </p:cNvCxnSpPr>
          <p:nvPr/>
        </p:nvCxnSpPr>
        <p:spPr>
          <a:xfrm flipV="1">
            <a:off x="8535907" y="673636"/>
            <a:ext cx="748712" cy="419428"/>
          </a:xfrm>
          <a:prstGeom prst="curvedConnector3">
            <a:avLst>
              <a:gd name="adj1" fmla="val 5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Oval 192">
            <a:extLst>
              <a:ext uri="{FF2B5EF4-FFF2-40B4-BE49-F238E27FC236}">
                <a16:creationId xmlns:a16="http://schemas.microsoft.com/office/drawing/2014/main" id="{A83DCB2A-5AC7-700C-7553-114C66357251}"/>
              </a:ext>
            </a:extLst>
          </p:cNvPr>
          <p:cNvSpPr/>
          <p:nvPr/>
        </p:nvSpPr>
        <p:spPr>
          <a:xfrm>
            <a:off x="9235959" y="2637916"/>
            <a:ext cx="1963045" cy="565854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0" i="0" dirty="0">
                <a:solidFill>
                  <a:srgbClr val="000000"/>
                </a:solidFill>
                <a:effectLst/>
                <a:latin typeface="DejaVu Sans"/>
              </a:rPr>
              <a:t>Bacillariophyta</a:t>
            </a:r>
          </a:p>
          <a:p>
            <a:pPr algn="ctr"/>
            <a:r>
              <a:rPr lang="en-US" sz="800" dirty="0">
                <a:solidFill>
                  <a:srgbClr val="000000"/>
                </a:solidFill>
                <a:latin typeface="DejaVu Sans"/>
              </a:rPr>
              <a:t>TORC1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74300041-9A4B-9A4C-FDCD-E58681AF903F}"/>
              </a:ext>
            </a:extLst>
          </p:cNvPr>
          <p:cNvSpPr/>
          <p:nvPr/>
        </p:nvSpPr>
        <p:spPr>
          <a:xfrm>
            <a:off x="9218259" y="3124473"/>
            <a:ext cx="1972500" cy="580037"/>
          </a:xfrm>
          <a:prstGeom prst="ellipse">
            <a:avLst/>
          </a:prstGeom>
          <a:solidFill>
            <a:srgbClr val="00D5A5"/>
          </a:solidFill>
          <a:ln>
            <a:solidFill>
              <a:srgbClr val="00D37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rgbClr val="000000"/>
                </a:solidFill>
                <a:latin typeface="DejaVu Sans"/>
              </a:rPr>
              <a:t>UndarTORC1 + TORC2 </a:t>
            </a:r>
            <a:endParaRPr lang="en-US" sz="700" dirty="0">
              <a:solidFill>
                <a:schemeClr val="tx1"/>
              </a:solidFill>
            </a:endParaRP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96FD7A10-C690-3CF4-EE46-1A839DA23F39}"/>
              </a:ext>
            </a:extLst>
          </p:cNvPr>
          <p:cNvSpPr/>
          <p:nvPr/>
        </p:nvSpPr>
        <p:spPr>
          <a:xfrm>
            <a:off x="9188480" y="3602717"/>
            <a:ext cx="2024409" cy="555611"/>
          </a:xfrm>
          <a:prstGeom prst="ellipse">
            <a:avLst/>
          </a:prstGeom>
          <a:solidFill>
            <a:srgbClr val="00D5A5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rgbClr val="000000"/>
                </a:solidFill>
                <a:latin typeface="DejaVu Sans"/>
              </a:rPr>
              <a:t>Nannocloropsis</a:t>
            </a:r>
            <a:r>
              <a:rPr lang="en-US" sz="700" dirty="0">
                <a:solidFill>
                  <a:srgbClr val="000000"/>
                </a:solidFill>
                <a:latin typeface="DejaVu Sans"/>
              </a:rPr>
              <a:t> Oceanica </a:t>
            </a:r>
          </a:p>
          <a:p>
            <a:pPr algn="ctr"/>
            <a:r>
              <a:rPr lang="en-US" sz="700" dirty="0">
                <a:solidFill>
                  <a:srgbClr val="000000"/>
                </a:solidFill>
                <a:latin typeface="DejaVu Sans"/>
              </a:rPr>
              <a:t>TORC1 + TORC2</a:t>
            </a:r>
            <a:endParaRPr lang="en-US" sz="700" dirty="0">
              <a:solidFill>
                <a:schemeClr val="tx1"/>
              </a:solidFill>
            </a:endParaRPr>
          </a:p>
        </p:txBody>
      </p: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1A01BCF2-BF9F-28AB-B82D-06546F548329}"/>
              </a:ext>
            </a:extLst>
          </p:cNvPr>
          <p:cNvCxnSpPr>
            <a:endCxn id="193" idx="2"/>
          </p:cNvCxnSpPr>
          <p:nvPr/>
        </p:nvCxnSpPr>
        <p:spPr>
          <a:xfrm rot="5400000" flipH="1" flipV="1">
            <a:off x="8745127" y="3162818"/>
            <a:ext cx="732806" cy="24885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>
            <a:extLst>
              <a:ext uri="{FF2B5EF4-FFF2-40B4-BE49-F238E27FC236}">
                <a16:creationId xmlns:a16="http://schemas.microsoft.com/office/drawing/2014/main" id="{5C11A290-394F-B420-42BA-3B600137FFCA}"/>
              </a:ext>
            </a:extLst>
          </p:cNvPr>
          <p:cNvCxnSpPr>
            <a:cxnSpLocks/>
            <a:endCxn id="205" idx="2"/>
          </p:cNvCxnSpPr>
          <p:nvPr/>
        </p:nvCxnSpPr>
        <p:spPr>
          <a:xfrm rot="5400000" flipH="1" flipV="1">
            <a:off x="8977847" y="3423746"/>
            <a:ext cx="249665" cy="23115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8973C111-1862-035C-C50A-D5867259FD1C}"/>
              </a:ext>
            </a:extLst>
          </p:cNvPr>
          <p:cNvCxnSpPr>
            <a:endCxn id="187" idx="2"/>
          </p:cNvCxnSpPr>
          <p:nvPr/>
        </p:nvCxnSpPr>
        <p:spPr>
          <a:xfrm rot="16200000" flipH="1">
            <a:off x="8798229" y="3888322"/>
            <a:ext cx="599091" cy="22134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528CDF62-7B54-FB23-2146-63B301168CDA}"/>
              </a:ext>
            </a:extLst>
          </p:cNvPr>
          <p:cNvCxnSpPr>
            <a:endCxn id="210" idx="2"/>
          </p:cNvCxnSpPr>
          <p:nvPr/>
        </p:nvCxnSpPr>
        <p:spPr>
          <a:xfrm rot="16200000" flipH="1">
            <a:off x="8974353" y="3666396"/>
            <a:ext cx="226874" cy="20138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Oval 186">
            <a:extLst>
              <a:ext uri="{FF2B5EF4-FFF2-40B4-BE49-F238E27FC236}">
                <a16:creationId xmlns:a16="http://schemas.microsoft.com/office/drawing/2014/main" id="{CE3145FB-8203-C8D8-245D-CB7B646BF727}"/>
              </a:ext>
            </a:extLst>
          </p:cNvPr>
          <p:cNvSpPr/>
          <p:nvPr/>
        </p:nvSpPr>
        <p:spPr>
          <a:xfrm>
            <a:off x="9208448" y="4020736"/>
            <a:ext cx="1982311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Triparma</a:t>
            </a:r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32" name="Curved Connector 131">
            <a:extLst>
              <a:ext uri="{FF2B5EF4-FFF2-40B4-BE49-F238E27FC236}">
                <a16:creationId xmlns:a16="http://schemas.microsoft.com/office/drawing/2014/main" id="{5C2235E1-03F3-CC85-0DB9-D907E98B3826}"/>
              </a:ext>
            </a:extLst>
          </p:cNvPr>
          <p:cNvCxnSpPr>
            <a:cxnSpLocks/>
            <a:stCxn id="129" idx="2"/>
          </p:cNvCxnSpPr>
          <p:nvPr/>
        </p:nvCxnSpPr>
        <p:spPr>
          <a:xfrm rot="16200000" flipH="1">
            <a:off x="3863329" y="3301670"/>
            <a:ext cx="802205" cy="90070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1" name="Curved Connector 140">
            <a:extLst>
              <a:ext uri="{FF2B5EF4-FFF2-40B4-BE49-F238E27FC236}">
                <a16:creationId xmlns:a16="http://schemas.microsoft.com/office/drawing/2014/main" id="{CAA36A1E-B684-D46D-E68A-042BDAF032CC}"/>
              </a:ext>
            </a:extLst>
          </p:cNvPr>
          <p:cNvCxnSpPr>
            <a:cxnSpLocks/>
            <a:stCxn id="142" idx="6"/>
          </p:cNvCxnSpPr>
          <p:nvPr/>
        </p:nvCxnSpPr>
        <p:spPr>
          <a:xfrm>
            <a:off x="8622991" y="2259628"/>
            <a:ext cx="364109" cy="143982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Curved Connector 144">
            <a:extLst>
              <a:ext uri="{FF2B5EF4-FFF2-40B4-BE49-F238E27FC236}">
                <a16:creationId xmlns:a16="http://schemas.microsoft.com/office/drawing/2014/main" id="{52E27FEF-51CD-4428-0EA8-9AA83AFE3019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8407635" y="2812232"/>
            <a:ext cx="579464" cy="89227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3" name="Curved Connector 152">
            <a:extLst>
              <a:ext uri="{FF2B5EF4-FFF2-40B4-BE49-F238E27FC236}">
                <a16:creationId xmlns:a16="http://schemas.microsoft.com/office/drawing/2014/main" id="{FBE51D63-B0F7-CCF7-D9D4-A3B28A180FED}"/>
              </a:ext>
            </a:extLst>
          </p:cNvPr>
          <p:cNvCxnSpPr>
            <a:cxnSpLocks/>
            <a:endCxn id="73" idx="6"/>
          </p:cNvCxnSpPr>
          <p:nvPr/>
        </p:nvCxnSpPr>
        <p:spPr>
          <a:xfrm rot="5400000">
            <a:off x="8558082" y="3745675"/>
            <a:ext cx="550849" cy="30719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5" name="Curved Connector 174">
            <a:extLst>
              <a:ext uri="{FF2B5EF4-FFF2-40B4-BE49-F238E27FC236}">
                <a16:creationId xmlns:a16="http://schemas.microsoft.com/office/drawing/2014/main" id="{D598D4E4-0AC4-89FA-C71E-DC443F8D7DC6}"/>
              </a:ext>
            </a:extLst>
          </p:cNvPr>
          <p:cNvCxnSpPr>
            <a:cxnSpLocks/>
            <a:stCxn id="50" idx="0"/>
            <a:endCxn id="44" idx="2"/>
          </p:cNvCxnSpPr>
          <p:nvPr/>
        </p:nvCxnSpPr>
        <p:spPr>
          <a:xfrm rot="5400000" flipH="1" flipV="1">
            <a:off x="8827056" y="1187844"/>
            <a:ext cx="116441" cy="710524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8" name="Curved Connector 177">
            <a:extLst>
              <a:ext uri="{FF2B5EF4-FFF2-40B4-BE49-F238E27FC236}">
                <a16:creationId xmlns:a16="http://schemas.microsoft.com/office/drawing/2014/main" id="{9F96613D-7831-28FC-FB70-335A4DE58EA1}"/>
              </a:ext>
            </a:extLst>
          </p:cNvPr>
          <p:cNvCxnSpPr>
            <a:cxnSpLocks/>
            <a:stCxn id="177" idx="2"/>
            <a:endCxn id="170" idx="2"/>
          </p:cNvCxnSpPr>
          <p:nvPr/>
        </p:nvCxnSpPr>
        <p:spPr>
          <a:xfrm rot="16200000" flipH="1">
            <a:off x="8854461" y="243477"/>
            <a:ext cx="105711" cy="75460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4" name="Curved Connector 183">
            <a:extLst>
              <a:ext uri="{FF2B5EF4-FFF2-40B4-BE49-F238E27FC236}">
                <a16:creationId xmlns:a16="http://schemas.microsoft.com/office/drawing/2014/main" id="{3FED1C3B-1356-4FD3-A0BE-982C3CA361B8}"/>
              </a:ext>
            </a:extLst>
          </p:cNvPr>
          <p:cNvCxnSpPr>
            <a:cxnSpLocks/>
          </p:cNvCxnSpPr>
          <p:nvPr/>
        </p:nvCxnSpPr>
        <p:spPr>
          <a:xfrm rot="16200000" flipH="1">
            <a:off x="7233464" y="4965965"/>
            <a:ext cx="846906" cy="97021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6" name="Curved Connector 185">
            <a:extLst>
              <a:ext uri="{FF2B5EF4-FFF2-40B4-BE49-F238E27FC236}">
                <a16:creationId xmlns:a16="http://schemas.microsoft.com/office/drawing/2014/main" id="{3CBB55F0-A2CE-0BA7-6213-4E1EE24FF805}"/>
              </a:ext>
            </a:extLst>
          </p:cNvPr>
          <p:cNvCxnSpPr>
            <a:cxnSpLocks/>
            <a:endCxn id="112" idx="4"/>
          </p:cNvCxnSpPr>
          <p:nvPr/>
        </p:nvCxnSpPr>
        <p:spPr>
          <a:xfrm flipV="1">
            <a:off x="8006180" y="5012685"/>
            <a:ext cx="879096" cy="86184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Triangle 2">
            <a:extLst>
              <a:ext uri="{FF2B5EF4-FFF2-40B4-BE49-F238E27FC236}">
                <a16:creationId xmlns:a16="http://schemas.microsoft.com/office/drawing/2014/main" id="{9246FC79-69E9-4164-1D95-7D8CD0D299FA}"/>
              </a:ext>
            </a:extLst>
          </p:cNvPr>
          <p:cNvSpPr/>
          <p:nvPr/>
        </p:nvSpPr>
        <p:spPr>
          <a:xfrm>
            <a:off x="4101046" y="1726719"/>
            <a:ext cx="141031" cy="14083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7F25022-37D5-0FD7-5EA4-B1FB6DDF533D}"/>
              </a:ext>
            </a:extLst>
          </p:cNvPr>
          <p:cNvSpPr/>
          <p:nvPr/>
        </p:nvSpPr>
        <p:spPr>
          <a:xfrm>
            <a:off x="8833506" y="807307"/>
            <a:ext cx="153593" cy="12656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59E7E4B-1AA2-1FAE-C140-9FFA1A1451FA}"/>
              </a:ext>
            </a:extLst>
          </p:cNvPr>
          <p:cNvSpPr/>
          <p:nvPr/>
        </p:nvSpPr>
        <p:spPr>
          <a:xfrm>
            <a:off x="8907550" y="3542505"/>
            <a:ext cx="153593" cy="12656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72C16FFA-7222-D40C-6681-DD0C807EDF9B}"/>
              </a:ext>
            </a:extLst>
          </p:cNvPr>
          <p:cNvSpPr/>
          <p:nvPr/>
        </p:nvSpPr>
        <p:spPr>
          <a:xfrm>
            <a:off x="8824323" y="1230365"/>
            <a:ext cx="175868" cy="125366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78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AD91-22CD-E843-52D9-57F64AAFD86F}"/>
              </a:ext>
            </a:extLst>
          </p:cNvPr>
          <p:cNvSpPr/>
          <p:nvPr/>
        </p:nvSpPr>
        <p:spPr>
          <a:xfrm>
            <a:off x="51215" y="2539696"/>
            <a:ext cx="1270660" cy="559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LECA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9A18BA2-88F4-9201-35DE-B78746E40F0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321875" y="2819506"/>
            <a:ext cx="775267" cy="1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4239609" y="3005330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E07D460-7761-F68C-0B82-9CE9BB3FB8DC}"/>
              </a:ext>
            </a:extLst>
          </p:cNvPr>
          <p:cNvSpPr/>
          <p:nvPr/>
        </p:nvSpPr>
        <p:spPr>
          <a:xfrm>
            <a:off x="4055048" y="2008311"/>
            <a:ext cx="1725560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Archaeplastida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4CCD59-0B4B-B506-EDF3-7278C9DD2AFD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3013394" y="2286117"/>
            <a:ext cx="10416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rved Up Arrow 33">
            <a:extLst>
              <a:ext uri="{FF2B5EF4-FFF2-40B4-BE49-F238E27FC236}">
                <a16:creationId xmlns:a16="http://schemas.microsoft.com/office/drawing/2014/main" id="{D3737763-05BE-4F90-FD84-F56BB23672B5}"/>
              </a:ext>
            </a:extLst>
          </p:cNvPr>
          <p:cNvSpPr/>
          <p:nvPr/>
        </p:nvSpPr>
        <p:spPr>
          <a:xfrm>
            <a:off x="3036185" y="1736503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B64D17-7473-08D7-08C5-C9EB5827EF4D}"/>
              </a:ext>
            </a:extLst>
          </p:cNvPr>
          <p:cNvSpPr txBox="1"/>
          <p:nvPr/>
        </p:nvSpPr>
        <p:spPr>
          <a:xfrm>
            <a:off x="1925390" y="1344225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9B9C0FFE-D75E-AD1B-01AA-FFD0CB62E29C}"/>
              </a:ext>
            </a:extLst>
          </p:cNvPr>
          <p:cNvCxnSpPr>
            <a:cxnSpLocks/>
            <a:stCxn id="35" idx="6"/>
            <a:endCxn id="130" idx="4"/>
          </p:cNvCxnSpPr>
          <p:nvPr/>
        </p:nvCxnSpPr>
        <p:spPr>
          <a:xfrm flipV="1">
            <a:off x="5780608" y="1663114"/>
            <a:ext cx="286282" cy="62300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35C0586-6E01-0C2C-E2DA-67069B2D7E06}"/>
              </a:ext>
            </a:extLst>
          </p:cNvPr>
          <p:cNvSpPr/>
          <p:nvPr/>
        </p:nvSpPr>
        <p:spPr>
          <a:xfrm>
            <a:off x="3539003" y="130476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AA2066-4AAA-0D37-A618-DB42C0FA5C18}"/>
              </a:ext>
            </a:extLst>
          </p:cNvPr>
          <p:cNvSpPr txBox="1"/>
          <p:nvPr/>
        </p:nvSpPr>
        <p:spPr>
          <a:xfrm>
            <a:off x="7965884" y="2983741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5CDD9FD0-3EDF-3BC4-1FAC-B4FCC0D334DD}"/>
              </a:ext>
            </a:extLst>
          </p:cNvPr>
          <p:cNvCxnSpPr>
            <a:cxnSpLocks/>
            <a:stCxn id="33" idx="6"/>
            <a:endCxn id="26" idx="2"/>
          </p:cNvCxnSpPr>
          <p:nvPr/>
        </p:nvCxnSpPr>
        <p:spPr>
          <a:xfrm flipV="1">
            <a:off x="5559348" y="2210159"/>
            <a:ext cx="922563" cy="109868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260B233-EF72-9D17-CFF2-BE0CD81F5D7B}"/>
              </a:ext>
            </a:extLst>
          </p:cNvPr>
          <p:cNvCxnSpPr>
            <a:cxnSpLocks/>
          </p:cNvCxnSpPr>
          <p:nvPr/>
        </p:nvCxnSpPr>
        <p:spPr>
          <a:xfrm>
            <a:off x="3013394" y="2284694"/>
            <a:ext cx="1226489" cy="10217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C7FE94E-31A1-AA37-A89E-B42E7461103A}"/>
              </a:ext>
            </a:extLst>
          </p:cNvPr>
          <p:cNvCxnSpPr/>
          <p:nvPr/>
        </p:nvCxnSpPr>
        <p:spPr>
          <a:xfrm flipV="1">
            <a:off x="2030549" y="2280935"/>
            <a:ext cx="1005636" cy="552946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C3F38F2-A8E2-E273-AF9F-7942B04F2692}"/>
              </a:ext>
            </a:extLst>
          </p:cNvPr>
          <p:cNvCxnSpPr>
            <a:cxnSpLocks/>
            <a:stCxn id="142" idx="6"/>
            <a:endCxn id="133" idx="2"/>
          </p:cNvCxnSpPr>
          <p:nvPr/>
        </p:nvCxnSpPr>
        <p:spPr>
          <a:xfrm>
            <a:off x="9011900" y="3891058"/>
            <a:ext cx="1127179" cy="5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9690268" y="2943242"/>
            <a:ext cx="894064" cy="32721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77" name="Curved Up Arrow 76">
            <a:extLst>
              <a:ext uri="{FF2B5EF4-FFF2-40B4-BE49-F238E27FC236}">
                <a16:creationId xmlns:a16="http://schemas.microsoft.com/office/drawing/2014/main" id="{04E8D20E-40E0-8CE3-8C77-41114069FCEE}"/>
              </a:ext>
            </a:extLst>
          </p:cNvPr>
          <p:cNvSpPr/>
          <p:nvPr/>
        </p:nvSpPr>
        <p:spPr>
          <a:xfrm>
            <a:off x="9131664" y="334402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7A762460-1349-EC08-86DB-C20DADCB7CEA}"/>
              </a:ext>
            </a:extLst>
          </p:cNvPr>
          <p:cNvCxnSpPr>
            <a:cxnSpLocks/>
            <a:endCxn id="97" idx="2"/>
          </p:cNvCxnSpPr>
          <p:nvPr/>
        </p:nvCxnSpPr>
        <p:spPr>
          <a:xfrm rot="16200000" flipH="1">
            <a:off x="1455285" y="3417143"/>
            <a:ext cx="2047587" cy="8523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BC2DE68-1543-F743-CB49-4C4C2EEF1204}"/>
              </a:ext>
            </a:extLst>
          </p:cNvPr>
          <p:cNvSpPr/>
          <p:nvPr/>
        </p:nvSpPr>
        <p:spPr>
          <a:xfrm>
            <a:off x="2905236" y="4589289"/>
            <a:ext cx="1303979" cy="55561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Excavates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C5A4ED3B-15FD-1BBB-BAEA-F53F759C8D0A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5559348" y="3308840"/>
            <a:ext cx="1807669" cy="56546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0047E8E3-962D-DA1B-8F54-2B692D6705F8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4209215" y="4867095"/>
            <a:ext cx="1165431" cy="76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Curved Up Arrow 121">
            <a:extLst>
              <a:ext uri="{FF2B5EF4-FFF2-40B4-BE49-F238E27FC236}">
                <a16:creationId xmlns:a16="http://schemas.microsoft.com/office/drawing/2014/main" id="{DC8E7A65-2130-2A10-E631-18591CF51CCF}"/>
              </a:ext>
            </a:extLst>
          </p:cNvPr>
          <p:cNvSpPr/>
          <p:nvPr/>
        </p:nvSpPr>
        <p:spPr>
          <a:xfrm>
            <a:off x="4298496" y="4304696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FC8219A-6CAA-B7E7-0BC5-B05B2090B496}"/>
              </a:ext>
            </a:extLst>
          </p:cNvPr>
          <p:cNvSpPr txBox="1"/>
          <p:nvPr/>
        </p:nvSpPr>
        <p:spPr>
          <a:xfrm>
            <a:off x="3929150" y="3959137"/>
            <a:ext cx="1725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937300-A15A-E72D-A394-9EFA8FAC3E21}"/>
              </a:ext>
            </a:extLst>
          </p:cNvPr>
          <p:cNvSpPr/>
          <p:nvPr/>
        </p:nvSpPr>
        <p:spPr>
          <a:xfrm>
            <a:off x="5319338" y="1263394"/>
            <a:ext cx="1495103" cy="39972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Chlorophyta</a:t>
            </a: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4577F90-0601-BFC7-3144-993D1DD6AE5D}"/>
              </a:ext>
            </a:extLst>
          </p:cNvPr>
          <p:cNvSpPr/>
          <p:nvPr/>
        </p:nvSpPr>
        <p:spPr>
          <a:xfrm>
            <a:off x="5348448" y="926020"/>
            <a:ext cx="1495103" cy="3997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Rhodophyta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E86BBE3-9794-D463-BA4B-D1DA421AE53B}"/>
              </a:ext>
            </a:extLst>
          </p:cNvPr>
          <p:cNvSpPr/>
          <p:nvPr/>
        </p:nvSpPr>
        <p:spPr>
          <a:xfrm>
            <a:off x="5377558" y="593461"/>
            <a:ext cx="1495103" cy="39972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Streptaphyta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2F8167-B077-F476-A296-57304C92D75F}"/>
              </a:ext>
            </a:extLst>
          </p:cNvPr>
          <p:cNvSpPr/>
          <p:nvPr/>
        </p:nvSpPr>
        <p:spPr>
          <a:xfrm>
            <a:off x="10139079" y="3618374"/>
            <a:ext cx="1471675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Brown Algae 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7368810" y="3608131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44" name="Curved Connector 143">
            <a:extLst>
              <a:ext uri="{FF2B5EF4-FFF2-40B4-BE49-F238E27FC236}">
                <a16:creationId xmlns:a16="http://schemas.microsoft.com/office/drawing/2014/main" id="{F7592A17-C211-3F82-6696-4475610C70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91532" y="3987937"/>
            <a:ext cx="1900988" cy="114981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5970CD92-455E-BEE1-4CBD-71F61AF34A11}"/>
              </a:ext>
            </a:extLst>
          </p:cNvPr>
          <p:cNvSpPr/>
          <p:nvPr/>
        </p:nvSpPr>
        <p:spPr>
          <a:xfrm>
            <a:off x="8773555" y="5235531"/>
            <a:ext cx="1303979" cy="55561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Alveolata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A5797098-F2D9-889A-FE80-2A582060C8DB}"/>
              </a:ext>
            </a:extLst>
          </p:cNvPr>
          <p:cNvCxnSpPr>
            <a:cxnSpLocks/>
            <a:endCxn id="145" idx="2"/>
          </p:cNvCxnSpPr>
          <p:nvPr/>
        </p:nvCxnSpPr>
        <p:spPr>
          <a:xfrm>
            <a:off x="7552880" y="5513337"/>
            <a:ext cx="12206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Curved Up Arrow 150">
            <a:extLst>
              <a:ext uri="{FF2B5EF4-FFF2-40B4-BE49-F238E27FC236}">
                <a16:creationId xmlns:a16="http://schemas.microsoft.com/office/drawing/2014/main" id="{00E31C95-E71C-A022-D742-6F7E3DF07850}"/>
              </a:ext>
            </a:extLst>
          </p:cNvPr>
          <p:cNvSpPr/>
          <p:nvPr/>
        </p:nvSpPr>
        <p:spPr>
          <a:xfrm>
            <a:off x="7630108" y="495410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3C5AC36-F609-585F-C396-BC67AE82548D}"/>
              </a:ext>
            </a:extLst>
          </p:cNvPr>
          <p:cNvSpPr/>
          <p:nvPr/>
        </p:nvSpPr>
        <p:spPr>
          <a:xfrm>
            <a:off x="8275732" y="4492941"/>
            <a:ext cx="1149812" cy="38115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 + TORC1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B0BCA40-9570-9A2E-973A-5B74F31CDF90}"/>
              </a:ext>
            </a:extLst>
          </p:cNvPr>
          <p:cNvSpPr txBox="1"/>
          <p:nvPr/>
        </p:nvSpPr>
        <p:spPr>
          <a:xfrm>
            <a:off x="5358008" y="4702172"/>
            <a:ext cx="108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/>
              <a:t>Eulena </a:t>
            </a:r>
            <a:r>
              <a:rPr lang="en-US" sz="1000" i="1" dirty="0" err="1"/>
              <a:t>Gracilis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AD9FEDA-39D8-E4CB-0874-D87D4CCF8DB5}"/>
              </a:ext>
            </a:extLst>
          </p:cNvPr>
          <p:cNvSpPr txBox="1"/>
          <p:nvPr/>
        </p:nvSpPr>
        <p:spPr>
          <a:xfrm>
            <a:off x="6814440" y="4544236"/>
            <a:ext cx="1576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Tertiary Endosymbiosis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FF9B7A-85BD-ECED-AF8F-C5979124449B}"/>
              </a:ext>
            </a:extLst>
          </p:cNvPr>
          <p:cNvSpPr/>
          <p:nvPr/>
        </p:nvSpPr>
        <p:spPr>
          <a:xfrm>
            <a:off x="6481911" y="1970777"/>
            <a:ext cx="1360020" cy="4787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Rhizaria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023FBD34-852D-DFC0-891F-74EA0708ADB8}"/>
              </a:ext>
            </a:extLst>
          </p:cNvPr>
          <p:cNvSpPr/>
          <p:nvPr/>
        </p:nvSpPr>
        <p:spPr>
          <a:xfrm>
            <a:off x="9059316" y="2109655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FF00"/>
          </a:solidFill>
          <a:ln>
            <a:solidFill>
              <a:srgbClr val="C2C1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03277A-9E37-E770-3FEB-CCDA58094429}"/>
              </a:ext>
            </a:extLst>
          </p:cNvPr>
          <p:cNvSpPr txBox="1"/>
          <p:nvPr/>
        </p:nvSpPr>
        <p:spPr>
          <a:xfrm>
            <a:off x="8408557" y="1845002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Primary  Endosymbiosis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991CB09-EACE-7316-B30D-6314EBD45E5A}"/>
              </a:ext>
            </a:extLst>
          </p:cNvPr>
          <p:cNvCxnSpPr>
            <a:cxnSpLocks/>
          </p:cNvCxnSpPr>
          <p:nvPr/>
        </p:nvCxnSpPr>
        <p:spPr>
          <a:xfrm>
            <a:off x="8950232" y="2665700"/>
            <a:ext cx="1137755" cy="12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7B794FAC-F273-B568-C21F-7A7B70C07556}"/>
              </a:ext>
            </a:extLst>
          </p:cNvPr>
          <p:cNvSpPr txBox="1"/>
          <p:nvPr/>
        </p:nvSpPr>
        <p:spPr>
          <a:xfrm>
            <a:off x="10137300" y="2426583"/>
            <a:ext cx="136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Paulinella </a:t>
            </a:r>
            <a:r>
              <a:rPr lang="en-US" sz="1000" i="1" dirty="0" err="1"/>
              <a:t>Micropora</a:t>
            </a:r>
            <a:endParaRPr lang="en-US" sz="1000" i="1" dirty="0"/>
          </a:p>
          <a:p>
            <a:r>
              <a:rPr lang="en-US" sz="1000" i="1" dirty="0"/>
              <a:t>TORC1 + TORC2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1FC7040E-79CD-7A61-BAD0-F29B2E9676F7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7841931" y="1578483"/>
            <a:ext cx="1065371" cy="63167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F741AEFF-DD54-5812-425A-4C6D3C54B2AE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7841931" y="2210159"/>
            <a:ext cx="1133252" cy="45544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F1EEBECF-7658-E0E2-849D-E1F3D4BEF2FA}"/>
              </a:ext>
            </a:extLst>
          </p:cNvPr>
          <p:cNvCxnSpPr>
            <a:cxnSpLocks/>
            <a:endCxn id="170" idx="2"/>
          </p:cNvCxnSpPr>
          <p:nvPr/>
        </p:nvCxnSpPr>
        <p:spPr>
          <a:xfrm>
            <a:off x="8866159" y="1582527"/>
            <a:ext cx="1239019" cy="7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2402E1B1-992A-4F4C-D104-2033480C4B12}"/>
              </a:ext>
            </a:extLst>
          </p:cNvPr>
          <p:cNvSpPr/>
          <p:nvPr/>
        </p:nvSpPr>
        <p:spPr>
          <a:xfrm>
            <a:off x="10105178" y="1294948"/>
            <a:ext cx="1879685" cy="5909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Chlorarachniales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6" name="Curved Up Arrow 175">
            <a:extLst>
              <a:ext uri="{FF2B5EF4-FFF2-40B4-BE49-F238E27FC236}">
                <a16:creationId xmlns:a16="http://schemas.microsoft.com/office/drawing/2014/main" id="{1084F734-DF29-0134-EB1C-91634ADBA9FB}"/>
              </a:ext>
            </a:extLst>
          </p:cNvPr>
          <p:cNvSpPr/>
          <p:nvPr/>
        </p:nvSpPr>
        <p:spPr>
          <a:xfrm>
            <a:off x="9053156" y="1018968"/>
            <a:ext cx="1005636" cy="555611"/>
          </a:xfrm>
          <a:prstGeom prst="curvedUpArrow">
            <a:avLst>
              <a:gd name="adj1" fmla="val 25000"/>
              <a:gd name="adj2" fmla="val 50000"/>
              <a:gd name="adj3" fmla="val 26896"/>
            </a:avLst>
          </a:prstGeom>
          <a:solidFill>
            <a:srgbClr val="FF933B"/>
          </a:solidFill>
          <a:ln>
            <a:solidFill>
              <a:srgbClr val="FF93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8431248" y="71166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</p:spTree>
    <p:extLst>
      <p:ext uri="{BB962C8B-B14F-4D97-AF65-F5344CB8AC3E}">
        <p14:creationId xmlns:p14="http://schemas.microsoft.com/office/powerpoint/2010/main" val="3484078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8FBE4E62-7D27-FD9B-BA42-FD603688052E}"/>
              </a:ext>
            </a:extLst>
          </p:cNvPr>
          <p:cNvGrpSpPr/>
          <p:nvPr/>
        </p:nvGrpSpPr>
        <p:grpSpPr>
          <a:xfrm>
            <a:off x="137909" y="91238"/>
            <a:ext cx="10064455" cy="7236825"/>
            <a:chOff x="0" y="-25910"/>
            <a:chExt cx="10064455" cy="7236825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8915B6B-8373-BB3D-F769-A5A35D93692B}"/>
                </a:ext>
              </a:extLst>
            </p:cNvPr>
            <p:cNvGrpSpPr/>
            <p:nvPr/>
          </p:nvGrpSpPr>
          <p:grpSpPr>
            <a:xfrm>
              <a:off x="0" y="-25910"/>
              <a:ext cx="10064455" cy="7236825"/>
              <a:chOff x="-700543" y="-395858"/>
              <a:chExt cx="10064455" cy="723682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E71B7739-9DF5-15ED-FAB2-4DFA73125BB4}"/>
                  </a:ext>
                </a:extLst>
              </p:cNvPr>
              <p:cNvGrpSpPr/>
              <p:nvPr/>
            </p:nvGrpSpPr>
            <p:grpSpPr>
              <a:xfrm>
                <a:off x="-700543" y="-395858"/>
                <a:ext cx="9395719" cy="4633940"/>
                <a:chOff x="-1037294" y="-618998"/>
                <a:chExt cx="12910534" cy="7246038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3F819C40-8B70-CCFD-B8AA-DE444C383CDC}"/>
                    </a:ext>
                  </a:extLst>
                </p:cNvPr>
                <p:cNvCxnSpPr/>
                <p:nvPr/>
              </p:nvCxnSpPr>
              <p:spPr>
                <a:xfrm>
                  <a:off x="-74687" y="3322553"/>
                  <a:ext cx="3383280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B393739F-C732-59C3-8AF3-FC03000608B0}"/>
                    </a:ext>
                  </a:extLst>
                </p:cNvPr>
                <p:cNvCxnSpPr/>
                <p:nvPr/>
              </p:nvCxnSpPr>
              <p:spPr>
                <a:xfrm flipV="1">
                  <a:off x="3308593" y="1800880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7C9745F7-0237-2FC8-7BAF-E5AEC6ABBEF6}"/>
                    </a:ext>
                  </a:extLst>
                </p:cNvPr>
                <p:cNvCxnSpPr/>
                <p:nvPr/>
              </p:nvCxnSpPr>
              <p:spPr>
                <a:xfrm flipV="1">
                  <a:off x="3308593" y="3329533"/>
                  <a:ext cx="0" cy="152865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5DB51CA1-7D81-2E1D-D14B-E6BD4C8A19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08592" y="1800880"/>
                  <a:ext cx="268279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1072261-1779-6CF2-04D2-2811EF02C74E}"/>
                    </a:ext>
                  </a:extLst>
                </p:cNvPr>
                <p:cNvCxnSpPr/>
                <p:nvPr/>
              </p:nvCxnSpPr>
              <p:spPr>
                <a:xfrm>
                  <a:off x="3308593" y="4858186"/>
                  <a:ext cx="226855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9AE685E9-3584-AB86-9414-89F8EE24100E}"/>
                    </a:ext>
                  </a:extLst>
                </p:cNvPr>
                <p:cNvCxnSpPr/>
                <p:nvPr/>
              </p:nvCxnSpPr>
              <p:spPr>
                <a:xfrm flipV="1">
                  <a:off x="5976809" y="1060983"/>
                  <a:ext cx="0" cy="73989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A7861BE-AAB5-1781-1FAC-08AC1EE7B64D}"/>
                    </a:ext>
                  </a:extLst>
                </p:cNvPr>
                <p:cNvCxnSpPr/>
                <p:nvPr/>
              </p:nvCxnSpPr>
              <p:spPr>
                <a:xfrm flipV="1">
                  <a:off x="4696479" y="1800880"/>
                  <a:ext cx="0" cy="7398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7D53D53-3592-D16A-8AE5-56F08E929AC0}"/>
                    </a:ext>
                  </a:extLst>
                </p:cNvPr>
                <p:cNvCxnSpPr/>
                <p:nvPr/>
              </p:nvCxnSpPr>
              <p:spPr>
                <a:xfrm>
                  <a:off x="5946280" y="1051701"/>
                  <a:ext cx="1055167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1C3442AD-2001-2B2D-D797-106316905465}"/>
                    </a:ext>
                  </a:extLst>
                </p:cNvPr>
                <p:cNvSpPr/>
                <p:nvPr/>
              </p:nvSpPr>
              <p:spPr>
                <a:xfrm>
                  <a:off x="4627299" y="1347808"/>
                  <a:ext cx="849581" cy="926670"/>
                </a:xfrm>
                <a:prstGeom prst="arc">
                  <a:avLst>
                    <a:gd name="adj1" fmla="val 16242841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75CB333-DD38-B53D-84FE-8EF81FBA9595}"/>
                    </a:ext>
                  </a:extLst>
                </p:cNvPr>
                <p:cNvCxnSpPr/>
                <p:nvPr/>
              </p:nvCxnSpPr>
              <p:spPr>
                <a:xfrm flipV="1">
                  <a:off x="5577143" y="4093859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41A51FAA-DE07-6AD3-6504-E82121F7E821}"/>
                    </a:ext>
                  </a:extLst>
                </p:cNvPr>
                <p:cNvCxnSpPr/>
                <p:nvPr/>
              </p:nvCxnSpPr>
              <p:spPr>
                <a:xfrm flipV="1">
                  <a:off x="5575980" y="4858186"/>
                  <a:ext cx="0" cy="76432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E5B7C1-8EA3-311F-7CF2-83E24F5B42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75980" y="4093859"/>
                  <a:ext cx="3002628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19E05145-53E0-D90F-EB19-FC499DCD2A00}"/>
                    </a:ext>
                  </a:extLst>
                </p:cNvPr>
                <p:cNvCxnSpPr/>
                <p:nvPr/>
              </p:nvCxnSpPr>
              <p:spPr>
                <a:xfrm>
                  <a:off x="5575980" y="5622513"/>
                  <a:ext cx="223481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9DB3D80-5BC0-E1BD-AF67-0F68EFBFF9C7}"/>
                    </a:ext>
                  </a:extLst>
                </p:cNvPr>
                <p:cNvCxnSpPr/>
                <p:nvPr/>
              </p:nvCxnSpPr>
              <p:spPr>
                <a:xfrm>
                  <a:off x="6783558" y="572373"/>
                  <a:ext cx="1054003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E0CF96EF-76BC-E0DA-2762-B8CF4F710AB4}"/>
                    </a:ext>
                  </a:extLst>
                </p:cNvPr>
                <p:cNvCxnSpPr/>
                <p:nvPr/>
              </p:nvCxnSpPr>
              <p:spPr>
                <a:xfrm flipV="1">
                  <a:off x="6805649" y="572373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888DE7F3-A0C8-B3DF-7139-DFE158580927}"/>
                    </a:ext>
                  </a:extLst>
                </p:cNvPr>
                <p:cNvCxnSpPr/>
                <p:nvPr/>
              </p:nvCxnSpPr>
              <p:spPr>
                <a:xfrm flipV="1">
                  <a:off x="6805649" y="1060984"/>
                  <a:ext cx="0" cy="48861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152FD53-B5A5-FD84-0518-A2A01AE890E8}"/>
                    </a:ext>
                  </a:extLst>
                </p:cNvPr>
                <p:cNvCxnSpPr/>
                <p:nvPr/>
              </p:nvCxnSpPr>
              <p:spPr>
                <a:xfrm>
                  <a:off x="8473234" y="-618998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5D115F14-7DC7-C139-1F51-7C09A2C72439}"/>
                    </a:ext>
                  </a:extLst>
                </p:cNvPr>
                <p:cNvCxnSpPr/>
                <p:nvPr/>
              </p:nvCxnSpPr>
              <p:spPr>
                <a:xfrm>
                  <a:off x="6805649" y="1549595"/>
                  <a:ext cx="1081924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18CE2FB-AFD7-0D3D-87A7-DDAA989013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01447" y="1051701"/>
                  <a:ext cx="802871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7F6C3F3-2D3A-6C4B-3673-4578D6300C6A}"/>
                    </a:ext>
                  </a:extLst>
                </p:cNvPr>
                <p:cNvCxnSpPr/>
                <p:nvPr/>
              </p:nvCxnSpPr>
              <p:spPr>
                <a:xfrm flipV="1">
                  <a:off x="8578608" y="3448196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000564FC-BAED-B86A-D1B1-B9AD465FA5F1}"/>
                    </a:ext>
                  </a:extLst>
                </p:cNvPr>
                <p:cNvCxnSpPr/>
                <p:nvPr/>
              </p:nvCxnSpPr>
              <p:spPr>
                <a:xfrm flipV="1">
                  <a:off x="8578608" y="4083970"/>
                  <a:ext cx="0" cy="6456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5FADACD2-AF46-EAFF-6D5F-20EDBD2B443A}"/>
                    </a:ext>
                  </a:extLst>
                </p:cNvPr>
                <p:cNvCxnSpPr/>
                <p:nvPr/>
              </p:nvCxnSpPr>
              <p:spPr>
                <a:xfrm>
                  <a:off x="8578608" y="3448196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7558781B-A874-E220-927C-C0CAE0AC5E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578608" y="4729633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3478BAF6-3C39-9279-18C1-A2BB2B169D62}"/>
                    </a:ext>
                  </a:extLst>
                </p:cNvPr>
                <p:cNvCxnSpPr/>
                <p:nvPr/>
              </p:nvCxnSpPr>
              <p:spPr>
                <a:xfrm>
                  <a:off x="8578608" y="4093859"/>
                  <a:ext cx="131924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291A8937-2F84-4A67-F905-BF74923F4BCD}"/>
                    </a:ext>
                  </a:extLst>
                </p:cNvPr>
                <p:cNvSpPr/>
                <p:nvPr/>
              </p:nvSpPr>
              <p:spPr>
                <a:xfrm>
                  <a:off x="7104660" y="3156374"/>
                  <a:ext cx="732901" cy="1883840"/>
                </a:xfrm>
                <a:prstGeom prst="arc">
                  <a:avLst>
                    <a:gd name="adj1" fmla="val 16162685"/>
                    <a:gd name="adj2" fmla="val 0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B50B63D-5C25-F3C1-79DE-9F014A22A28B}"/>
                    </a:ext>
                  </a:extLst>
                </p:cNvPr>
                <p:cNvSpPr txBox="1"/>
                <p:nvPr/>
              </p:nvSpPr>
              <p:spPr>
                <a:xfrm>
                  <a:off x="7804320" y="5303972"/>
                  <a:ext cx="1284142" cy="625647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Tetrahymena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thermophila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2774BA79-21F5-5147-3B35-83E0B6724CAA}"/>
                    </a:ext>
                  </a:extLst>
                </p:cNvPr>
                <p:cNvSpPr txBox="1"/>
                <p:nvPr/>
              </p:nvSpPr>
              <p:spPr>
                <a:xfrm>
                  <a:off x="7804318" y="2335819"/>
                  <a:ext cx="179506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Phytophthora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sojae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D8DDBC2-5F71-CA2D-EE69-625DA5022C78}"/>
                    </a:ext>
                  </a:extLst>
                </p:cNvPr>
                <p:cNvSpPr txBox="1"/>
                <p:nvPr/>
              </p:nvSpPr>
              <p:spPr>
                <a:xfrm>
                  <a:off x="4204963" y="858589"/>
                  <a:ext cx="14437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Primary Endosymbiosis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AAE74FD-CE70-916D-ACA1-8E97A205953D}"/>
                    </a:ext>
                  </a:extLst>
                </p:cNvPr>
                <p:cNvSpPr txBox="1"/>
                <p:nvPr/>
              </p:nvSpPr>
              <p:spPr>
                <a:xfrm>
                  <a:off x="6363614" y="2983906"/>
                  <a:ext cx="1195915" cy="5293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Secondary Endosymbiosis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E282C230-F763-0242-F6B6-96F767635EA2}"/>
                    </a:ext>
                  </a:extLst>
                </p:cNvPr>
                <p:cNvSpPr txBox="1"/>
                <p:nvPr/>
              </p:nvSpPr>
              <p:spPr>
                <a:xfrm>
                  <a:off x="9897857" y="3263531"/>
                  <a:ext cx="1975381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Polarella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glaciallis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867DFD69-73AD-20D8-0AE3-10B8952861F5}"/>
                    </a:ext>
                  </a:extLst>
                </p:cNvPr>
                <p:cNvSpPr txBox="1"/>
                <p:nvPr/>
              </p:nvSpPr>
              <p:spPr>
                <a:xfrm>
                  <a:off x="9897857" y="3901630"/>
                  <a:ext cx="1975383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Vitrella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Brassicaformis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6FC6324-32F4-C3A9-6427-301AC338BC1A}"/>
                    </a:ext>
                  </a:extLst>
                </p:cNvPr>
                <p:cNvSpPr txBox="1"/>
                <p:nvPr/>
              </p:nvSpPr>
              <p:spPr>
                <a:xfrm>
                  <a:off x="9897855" y="4539729"/>
                  <a:ext cx="197538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Plasmodium falciparum</a:t>
                  </a: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109E7BC2-5C2E-09B5-7939-9156555A1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96478" y="2540776"/>
                  <a:ext cx="3114313" cy="930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headEnd type="none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D64A0167-1376-7855-2882-67AE7A13F61B}"/>
                    </a:ext>
                  </a:extLst>
                </p:cNvPr>
                <p:cNvSpPr txBox="1"/>
                <p:nvPr/>
              </p:nvSpPr>
              <p:spPr>
                <a:xfrm>
                  <a:off x="7815222" y="367205"/>
                  <a:ext cx="2340872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Phaeodactylum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tricornutum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B40AD45-40CC-CE46-4422-C508BF79B494}"/>
                    </a:ext>
                  </a:extLst>
                </p:cNvPr>
                <p:cNvSpPr txBox="1"/>
                <p:nvPr/>
              </p:nvSpPr>
              <p:spPr>
                <a:xfrm>
                  <a:off x="7815232" y="843174"/>
                  <a:ext cx="2340860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Macrocystis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pyrifera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B1998A5-FA55-9AAC-D2B8-9B2CA879782C}"/>
                    </a:ext>
                  </a:extLst>
                </p:cNvPr>
                <p:cNvSpPr txBox="1"/>
                <p:nvPr/>
              </p:nvSpPr>
              <p:spPr>
                <a:xfrm>
                  <a:off x="7887571" y="1347806"/>
                  <a:ext cx="2340855" cy="3850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Nannochloropsis</a:t>
                  </a:r>
                  <a:r>
                    <a:rPr lang="en-US" sz="10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sz="10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gaditana</a:t>
                  </a:r>
                  <a:endPara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2AFA18B-6B14-FBA5-EF8F-9D3B6D494085}"/>
                    </a:ext>
                  </a:extLst>
                </p:cNvPr>
                <p:cNvSpPr txBox="1"/>
                <p:nvPr/>
              </p:nvSpPr>
              <p:spPr>
                <a:xfrm>
                  <a:off x="3307432" y="4570508"/>
                  <a:ext cx="1795061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Alveolata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9E1E8DC-8105-C143-C3F3-59DD820297BA}"/>
                    </a:ext>
                  </a:extLst>
                </p:cNvPr>
                <p:cNvSpPr txBox="1"/>
                <p:nvPr/>
              </p:nvSpPr>
              <p:spPr>
                <a:xfrm>
                  <a:off x="3228998" y="1521408"/>
                  <a:ext cx="1795060" cy="33688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Achaeplastida</a:t>
                  </a:r>
                  <a:endPara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DA8B6F0A-5E8F-2A7A-B107-B2931836F654}"/>
                    </a:ext>
                  </a:extLst>
                </p:cNvPr>
                <p:cNvSpPr txBox="1"/>
                <p:nvPr/>
              </p:nvSpPr>
              <p:spPr>
                <a:xfrm>
                  <a:off x="331287" y="2815244"/>
                  <a:ext cx="3003211" cy="52939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  <p:sp>
              <p:nvSpPr>
                <p:cNvPr id="75" name="Arc 74">
                  <a:extLst>
                    <a:ext uri="{FF2B5EF4-FFF2-40B4-BE49-F238E27FC236}">
                      <a16:creationId xmlns:a16="http://schemas.microsoft.com/office/drawing/2014/main" id="{700214F5-4676-1196-A058-2C45AC188BDF}"/>
                    </a:ext>
                  </a:extLst>
                </p:cNvPr>
                <p:cNvSpPr/>
                <p:nvPr/>
              </p:nvSpPr>
              <p:spPr>
                <a:xfrm>
                  <a:off x="8836850" y="4722095"/>
                  <a:ext cx="914400" cy="1904945"/>
                </a:xfrm>
                <a:prstGeom prst="arc">
                  <a:avLst>
                    <a:gd name="adj1" fmla="val 16200000"/>
                    <a:gd name="adj2" fmla="val 776051"/>
                  </a:avLst>
                </a:prstGeom>
                <a:ln w="254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6889D90D-BD48-53A5-61D5-E7AC135496F4}"/>
                    </a:ext>
                  </a:extLst>
                </p:cNvPr>
                <p:cNvSpPr txBox="1"/>
                <p:nvPr/>
              </p:nvSpPr>
              <p:spPr>
                <a:xfrm>
                  <a:off x="8910166" y="5774445"/>
                  <a:ext cx="1975381" cy="336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Photoautorophy Loss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C511F9F6-FA76-29A1-F997-2E902EB9D13D}"/>
                    </a:ext>
                  </a:extLst>
                </p:cNvPr>
                <p:cNvSpPr txBox="1"/>
                <p:nvPr/>
              </p:nvSpPr>
              <p:spPr>
                <a:xfrm>
                  <a:off x="-1037294" y="-578483"/>
                  <a:ext cx="2867075" cy="20213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SARs Gain of Plastids:</a:t>
                  </a:r>
                </a:p>
                <a:p>
                  <a:r>
                    <a:rPr lang="en-US" sz="1400" dirty="0">
                      <a:latin typeface="Times New Roman" panose="02020603050405020304" pitchFamily="18" charset="0"/>
                      <a:ea typeface="Sans Serif Collection" panose="020B0502040504020204" pitchFamily="34" charset="0"/>
                      <a:cs typeface="Times New Roman" panose="02020603050405020304" pitchFamily="18" charset="0"/>
                    </a:rPr>
                    <a:t>Losses of TOR Complexes</a:t>
                  </a: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  <a:p>
                  <a:endParaRPr lang="en-US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FC16AC2-6BB6-AE0D-AA98-C9F08C5AA5C5}"/>
                    </a:ext>
                  </a:extLst>
                </p:cNvPr>
                <p:cNvSpPr/>
                <p:nvPr/>
              </p:nvSpPr>
              <p:spPr>
                <a:xfrm>
                  <a:off x="9238232" y="4673216"/>
                  <a:ext cx="100604" cy="104559"/>
                </a:xfrm>
                <a:prstGeom prst="ellipse">
                  <a:avLst/>
                </a:prstGeom>
                <a:solidFill>
                  <a:srgbClr val="C00000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D45405F-DCAA-CA5B-1FA2-97B1657E9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1357" y="3094055"/>
                <a:ext cx="0" cy="204690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8361A30-2F55-A5B5-83E9-78B4B6767F84}"/>
                  </a:ext>
                </a:extLst>
              </p:cNvPr>
              <p:cNvGrpSpPr/>
              <p:nvPr/>
            </p:nvGrpSpPr>
            <p:grpSpPr>
              <a:xfrm>
                <a:off x="2429174" y="4122246"/>
                <a:ext cx="3704851" cy="2718721"/>
                <a:chOff x="28293" y="2795859"/>
                <a:chExt cx="7055009" cy="4651365"/>
              </a:xfrm>
            </p:grpSpPr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B53F2670-1EA5-2C71-152E-B5A986B07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608D966F-B3BC-9834-B427-DE15DAB15052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75F95CC3-5CED-D725-3958-DCF83766A34D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70F878D-A5C7-9473-0C6B-965116472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BD567C3-4126-39E8-9D5F-07B477A772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4384701" cy="1396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67191F7-E7FC-8727-2AB5-4E57ED1B6147}"/>
                    </a:ext>
                  </a:extLst>
                </p:cNvPr>
                <p:cNvSpPr txBox="1"/>
                <p:nvPr/>
              </p:nvSpPr>
              <p:spPr>
                <a:xfrm>
                  <a:off x="28293" y="4174062"/>
                  <a:ext cx="1890409" cy="3685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Rhizaria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4572529-F9EA-C223-DA64-4A2BBA3C92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C84BBB4-FE4F-3BF7-57BD-FC75AE268F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EA7FCB6F-A091-A9D4-86FF-B5382E71A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443C96A-3CBF-6E39-A08E-074D736CBC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E19A59B-ADA0-0B74-6B94-EA2FB4AA1A8A}"/>
                    </a:ext>
                  </a:extLst>
                </p:cNvPr>
                <p:cNvSpPr txBox="1"/>
                <p:nvPr/>
              </p:nvSpPr>
              <p:spPr>
                <a:xfrm>
                  <a:off x="4608616" y="2795859"/>
                  <a:ext cx="2474686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Paulinella </a:t>
                  </a:r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micropora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41BC328-DF40-75BC-7114-97C5799ABD61}"/>
                    </a:ext>
                  </a:extLst>
                </p:cNvPr>
                <p:cNvSpPr txBox="1"/>
                <p:nvPr/>
              </p:nvSpPr>
              <p:spPr>
                <a:xfrm>
                  <a:off x="4608616" y="3937109"/>
                  <a:ext cx="2473441" cy="42125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Bigelowiella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natans</a:t>
                  </a:r>
                </a:p>
              </p:txBody>
            </p:sp>
            <p:sp>
              <p:nvSpPr>
                <p:cNvPr id="39" name="Arc 38">
                  <a:extLst>
                    <a:ext uri="{FF2B5EF4-FFF2-40B4-BE49-F238E27FC236}">
                      <a16:creationId xmlns:a16="http://schemas.microsoft.com/office/drawing/2014/main" id="{08F63A86-8540-C225-68F5-F176260B5BF7}"/>
                    </a:ext>
                  </a:extLst>
                </p:cNvPr>
                <p:cNvSpPr/>
                <p:nvPr/>
              </p:nvSpPr>
              <p:spPr>
                <a:xfrm>
                  <a:off x="3680840" y="4125270"/>
                  <a:ext cx="582843" cy="3321954"/>
                </a:xfrm>
                <a:prstGeom prst="arc">
                  <a:avLst>
                    <a:gd name="adj1" fmla="val 16200000"/>
                    <a:gd name="adj2" fmla="val 17009558"/>
                  </a:avLst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303D7A7C-5CF4-FA25-6C0E-8EF0398DA370}"/>
                    </a:ext>
                  </a:extLst>
                </p:cNvPr>
                <p:cNvSpPr txBox="1"/>
                <p:nvPr/>
              </p:nvSpPr>
              <p:spPr>
                <a:xfrm>
                  <a:off x="3318478" y="4738184"/>
                  <a:ext cx="1890409" cy="579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</p:grp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D6B7755F-349A-BDCE-FAA8-8E622811466A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7976375" y="3149439"/>
                <a:ext cx="367400" cy="1056315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A8CDD7C-23C2-7AF8-B161-CCD69D3D75A2}"/>
                  </a:ext>
                </a:extLst>
              </p:cNvPr>
              <p:cNvSpPr txBox="1"/>
              <p:nvPr/>
            </p:nvSpPr>
            <p:spPr>
              <a:xfrm>
                <a:off x="7764252" y="4186154"/>
                <a:ext cx="1159045" cy="33855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and TORC2 Lost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DA89A33C-6683-150B-36C5-DB67011CD976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H="1" flipV="1">
                <a:off x="6201265" y="3792072"/>
                <a:ext cx="467271" cy="96953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FE5B365-EE6B-BBB5-8A7D-924BB691A799}"/>
                  </a:ext>
                </a:extLst>
              </p:cNvPr>
              <p:cNvSpPr txBox="1"/>
              <p:nvPr/>
            </p:nvSpPr>
            <p:spPr>
              <a:xfrm>
                <a:off x="6309949" y="4767744"/>
                <a:ext cx="698229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Lost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FB9A94A-1440-B872-CEE8-45650CFF701E}"/>
                  </a:ext>
                </a:extLst>
              </p:cNvPr>
              <p:cNvCxnSpPr>
                <a:cxnSpLocks/>
                <a:endCxn id="65" idx="3"/>
              </p:cNvCxnSpPr>
              <p:nvPr/>
            </p:nvCxnSpPr>
            <p:spPr>
              <a:xfrm flipH="1">
                <a:off x="7445511" y="234832"/>
                <a:ext cx="1129303" cy="123111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B5F98EB-7B94-FE15-6D23-C22AA852FE5E}"/>
                  </a:ext>
                </a:extLst>
              </p:cNvPr>
              <p:cNvSpPr txBox="1"/>
              <p:nvPr/>
            </p:nvSpPr>
            <p:spPr>
              <a:xfrm>
                <a:off x="8613510" y="119819"/>
                <a:ext cx="750402" cy="21544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TORC2 Lost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47CE77E5-7137-B39C-4652-BAB35B61B763}"/>
                  </a:ext>
                </a:extLst>
              </p:cNvPr>
              <p:cNvSpPr txBox="1"/>
              <p:nvPr/>
            </p:nvSpPr>
            <p:spPr>
              <a:xfrm>
                <a:off x="5890813" y="5588752"/>
                <a:ext cx="1693849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Plasmodiophora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brassicae</a:t>
                </a: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43901E57-CAC2-814A-CD56-3DCB91C74943}"/>
                </a:ext>
              </a:extLst>
            </p:cNvPr>
            <p:cNvSpPr/>
            <p:nvPr/>
          </p:nvSpPr>
          <p:spPr>
            <a:xfrm>
              <a:off x="4798483" y="4160710"/>
              <a:ext cx="306073" cy="1941681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7719131-3ED0-D063-EE27-DC26DD3D7DEF}"/>
                </a:ext>
              </a:extLst>
            </p:cNvPr>
            <p:cNvSpPr txBox="1"/>
            <p:nvPr/>
          </p:nvSpPr>
          <p:spPr>
            <a:xfrm>
              <a:off x="4122442" y="3926343"/>
              <a:ext cx="992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Alpha-Cyanobacteria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1"/>
            <a:ext cx="5245101" cy="2950369"/>
          </a:xfrm>
          <a:prstGeom prst="rect">
            <a:avLst/>
          </a:prstGeom>
        </p:spPr>
      </p:pic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1F666504-7D76-D9C1-C9CC-D3CA3A657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0" y="479892"/>
            <a:ext cx="10567593" cy="59506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2211269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814F67C7-FF46-9AEF-3E2E-D610440B8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396" y="478632"/>
            <a:ext cx="4923274" cy="2998350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DA9C7C5-66F0-E0C2-6852-CD8C31A5D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26" y="478630"/>
            <a:ext cx="10954054" cy="61616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A965E-1825-4B87-1D08-368282792B6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633539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0" y="154765"/>
            <a:ext cx="7083971" cy="382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4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C6640A0-6DEF-E581-73C8-670EFB67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36" y="1589336"/>
            <a:ext cx="6541028" cy="3679328"/>
          </a:xfrm>
          <a:prstGeom prst="rect">
            <a:avLst/>
          </a:prstGeom>
        </p:spPr>
      </p:pic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20E8481E-64EE-3066-ABE5-DBEB389F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796" y="1589336"/>
            <a:ext cx="4689389" cy="3414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125522-DDE0-D1FE-6E21-62490729991F}"/>
              </a:ext>
            </a:extLst>
          </p:cNvPr>
          <p:cNvSpPr txBox="1"/>
          <p:nvPr/>
        </p:nvSpPr>
        <p:spPr>
          <a:xfrm>
            <a:off x="0" y="76782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1107701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804733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B62C610-0795-7799-D920-106E25FF25D4}"/>
              </a:ext>
            </a:extLst>
          </p:cNvPr>
          <p:cNvGrpSpPr/>
          <p:nvPr/>
        </p:nvGrpSpPr>
        <p:grpSpPr>
          <a:xfrm>
            <a:off x="0" y="0"/>
            <a:ext cx="8758593" cy="5559083"/>
            <a:chOff x="0" y="0"/>
            <a:chExt cx="8758593" cy="55590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3E6272-013E-D004-B18A-1365FDC3C00F}"/>
                </a:ext>
              </a:extLst>
            </p:cNvPr>
            <p:cNvSpPr txBox="1"/>
            <p:nvPr/>
          </p:nvSpPr>
          <p:spPr>
            <a:xfrm>
              <a:off x="0" y="0"/>
              <a:ext cx="3310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Simplified </a:t>
              </a:r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Excavata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Gain of Plastids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8868DFE-ADCF-8440-502D-9AC099D6009E}"/>
                </a:ext>
              </a:extLst>
            </p:cNvPr>
            <p:cNvGrpSpPr/>
            <p:nvPr/>
          </p:nvGrpSpPr>
          <p:grpSpPr>
            <a:xfrm>
              <a:off x="1061785" y="1298917"/>
              <a:ext cx="7696808" cy="4260166"/>
              <a:chOff x="1655098" y="841789"/>
              <a:chExt cx="7696808" cy="426016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DFDE8E-710B-3C7D-C20C-35A8659BD1D6}"/>
                  </a:ext>
                </a:extLst>
              </p:cNvPr>
              <p:cNvGrpSpPr/>
              <p:nvPr/>
            </p:nvGrpSpPr>
            <p:grpSpPr>
              <a:xfrm>
                <a:off x="1655098" y="841789"/>
                <a:ext cx="7696808" cy="4260166"/>
                <a:chOff x="0" y="1672427"/>
                <a:chExt cx="7696808" cy="426016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2624A89-E223-BA37-CF7E-1485FD7210B9}"/>
                    </a:ext>
                  </a:extLst>
                </p:cNvPr>
                <p:cNvGrpSpPr/>
                <p:nvPr/>
              </p:nvGrpSpPr>
              <p:grpSpPr>
                <a:xfrm>
                  <a:off x="0" y="3313229"/>
                  <a:ext cx="7475744" cy="2612920"/>
                  <a:chOff x="89578" y="2980525"/>
                  <a:chExt cx="7429204" cy="2548919"/>
                </a:xfrm>
              </p:grpSpPr>
              <p:cxnSp>
                <p:nvCxnSpPr>
                  <p:cNvPr id="4" name="Straight Connector 3">
                    <a:extLst>
                      <a:ext uri="{FF2B5EF4-FFF2-40B4-BE49-F238E27FC236}">
                        <a16:creationId xmlns:a16="http://schemas.microsoft.com/office/drawing/2014/main" id="{81265609-3ECF-C3A0-95E1-98A9E7FD7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9578" y="4505691"/>
                    <a:ext cx="2114986" cy="0"/>
                  </a:xfrm>
                  <a:prstGeom prst="line">
                    <a:avLst/>
                  </a:prstGeom>
                  <a:ln w="25400"/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58D5C1D0-D96B-F2E1-8D4B-45B03E9F72E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3472628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33DC5726-256B-4B76-B107-2C71A645B46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204564" y="4496381"/>
                    <a:ext cx="0" cy="1033063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68B75C-5784-626A-4E87-FCCC799BF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4" y="3472628"/>
                    <a:ext cx="1229671" cy="931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F3E14182-B82D-03BF-A72A-0B91DA6CC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4563" y="5515479"/>
                    <a:ext cx="5314219" cy="0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89CF38B-C30B-6039-451E-10864597B1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2980525"/>
                    <a:ext cx="0" cy="6229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E3AA4516-6F42-BC96-94E1-3D38597E32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34235" y="3581974"/>
                    <a:ext cx="0" cy="543296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5BA9FA7F-E461-4CF3-6EA8-B8CA0EA3B1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2990848"/>
                    <a:ext cx="1572665" cy="1375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32F5E5AE-0263-BD4B-AB65-743E5494F2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34235" y="4118889"/>
                    <a:ext cx="1165686" cy="6381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3A2595C7-4DB9-94BB-6EB6-0EEDDCCF5DB7}"/>
                    </a:ext>
                  </a:extLst>
                </p:cNvPr>
                <p:cNvSpPr txBox="1"/>
                <p:nvPr/>
              </p:nvSpPr>
              <p:spPr>
                <a:xfrm>
                  <a:off x="4538597" y="4374871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Eutetramitia</a:t>
                  </a:r>
                  <a:r>
                    <a:rPr lang="en-US" sz="1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etc.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F2C3643-D348-555F-9465-56FC18BCCC69}"/>
                    </a:ext>
                  </a:extLst>
                </p:cNvPr>
                <p:cNvSpPr txBox="1"/>
                <p:nvPr/>
              </p:nvSpPr>
              <p:spPr>
                <a:xfrm>
                  <a:off x="6232475" y="2607443"/>
                  <a:ext cx="1464333" cy="246221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Euglenophyceae</a:t>
                  </a:r>
                  <a:endPara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Arc 37">
                  <a:extLst>
                    <a:ext uri="{FF2B5EF4-FFF2-40B4-BE49-F238E27FC236}">
                      <a16:creationId xmlns:a16="http://schemas.microsoft.com/office/drawing/2014/main" id="{977EDBC3-5ECE-9919-0F75-A271DE21B98D}"/>
                    </a:ext>
                  </a:extLst>
                </p:cNvPr>
                <p:cNvSpPr/>
                <p:nvPr/>
              </p:nvSpPr>
              <p:spPr>
                <a:xfrm>
                  <a:off x="4807378" y="1789500"/>
                  <a:ext cx="787577" cy="1892500"/>
                </a:xfrm>
                <a:prstGeom prst="arc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E1C5912-1D78-E0EE-B4D0-54DD5B2EE26E}"/>
                    </a:ext>
                  </a:extLst>
                </p:cNvPr>
                <p:cNvSpPr txBox="1"/>
                <p:nvPr/>
              </p:nvSpPr>
              <p:spPr>
                <a:xfrm>
                  <a:off x="3868786" y="1672427"/>
                  <a:ext cx="1444888" cy="215444"/>
                </a:xfrm>
                <a:prstGeom prst="rect">
                  <a:avLst/>
                </a:prstGeom>
                <a:noFill/>
                <a:ln w="254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Chlorophyta Endosymbiosis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A1FC1472-D066-59EE-D036-238784669A33}"/>
                    </a:ext>
                  </a:extLst>
                </p:cNvPr>
                <p:cNvSpPr txBox="1"/>
                <p:nvPr/>
              </p:nvSpPr>
              <p:spPr>
                <a:xfrm>
                  <a:off x="2259097" y="3632548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Discoba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EF351A2-D0ED-E601-A053-B72AC7588B50}"/>
                    </a:ext>
                  </a:extLst>
                </p:cNvPr>
                <p:cNvSpPr txBox="1"/>
                <p:nvPr/>
              </p:nvSpPr>
              <p:spPr>
                <a:xfrm>
                  <a:off x="2353133" y="5717149"/>
                  <a:ext cx="78757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 err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Metamonada</a:t>
                  </a:r>
                  <a:endPara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79104459-0757-9FD5-8041-F50DE26242C5}"/>
                    </a:ext>
                  </a:extLst>
                </p:cNvPr>
                <p:cNvSpPr txBox="1"/>
                <p:nvPr/>
              </p:nvSpPr>
              <p:spPr>
                <a:xfrm>
                  <a:off x="283373" y="4557256"/>
                  <a:ext cx="206976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Expected Heterotrophic Ancestor</a:t>
                  </a:r>
                </a:p>
                <a:p>
                  <a:r>
                    <a:rPr lang="en-US" sz="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TORC1 &amp; TORC2 Present</a:t>
                  </a:r>
                </a:p>
              </p:txBody>
            </p:sp>
          </p:grp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D6AFCF-8A2A-D531-4337-0F8800B388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03224" y="1868630"/>
                <a:ext cx="0" cy="123051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E6A160F-6BD6-1329-AC9E-F198AA220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03224" y="18819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22367B7-31A9-BC6E-EC24-7EA80DF9E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8102" y="3088310"/>
                <a:ext cx="1284349" cy="773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FBB7B9B-A01B-E7E6-5E7B-102975E97F76}"/>
                  </a:ext>
                </a:extLst>
              </p:cNvPr>
              <p:cNvSpPr txBox="1"/>
              <p:nvPr/>
            </p:nvSpPr>
            <p:spPr>
              <a:xfrm>
                <a:off x="7887572" y="2946074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Kinetoplastea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B7C3-9BB9-B172-AFB8-823656625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D92BB-4E60-C852-8170-E2C81119D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87" y="4133193"/>
            <a:ext cx="5649168" cy="2238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90BB72-18C6-72E5-5CD9-009FEE74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146" y="1054346"/>
            <a:ext cx="3944858" cy="1670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15ED83-4CCA-F15E-F531-80631DC4E62D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17" name="Picture 16" descr="A diagram of a workflow&#10;&#10;AI-generated content may be incorrect.">
            <a:extLst>
              <a:ext uri="{FF2B5EF4-FFF2-40B4-BE49-F238E27FC236}">
                <a16:creationId xmlns:a16="http://schemas.microsoft.com/office/drawing/2014/main" id="{2C5AB4A8-4774-64A0-A3CB-12000983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45" y="613993"/>
            <a:ext cx="6342851" cy="392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7" name="Picture 3506" descr="A diagram of a diagram&#10;&#10;AI-generated content may be incorrect.">
            <a:extLst>
              <a:ext uri="{FF2B5EF4-FFF2-40B4-BE49-F238E27FC236}">
                <a16:creationId xmlns:a16="http://schemas.microsoft.com/office/drawing/2014/main" id="{944F2C1B-3AAE-03B9-4D0A-D61AB177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705035"/>
            <a:ext cx="2743200" cy="1543050"/>
          </a:xfrm>
          <a:prstGeom prst="rect">
            <a:avLst/>
          </a:prstGeom>
        </p:spPr>
      </p:pic>
      <p:pic>
        <p:nvPicPr>
          <p:cNvPr id="3509" name="Picture 3508" descr="A graph with black dots and red lines&#10;&#10;AI-generated content may be incorrect.">
            <a:extLst>
              <a:ext uri="{FF2B5EF4-FFF2-40B4-BE49-F238E27FC236}">
                <a16:creationId xmlns:a16="http://schemas.microsoft.com/office/drawing/2014/main" id="{718AC222-6989-8A24-5246-EC0653F98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7" y="3445081"/>
            <a:ext cx="4846903" cy="2726383"/>
          </a:xfrm>
          <a:prstGeom prst="rect">
            <a:avLst/>
          </a:prstGeom>
        </p:spPr>
      </p:pic>
      <p:pic>
        <p:nvPicPr>
          <p:cNvPr id="3511" name="Picture 3510" descr="A blueprint with lines and a square&#10;&#10;AI-generated content may be incorrect.">
            <a:extLst>
              <a:ext uri="{FF2B5EF4-FFF2-40B4-BE49-F238E27FC236}">
                <a16:creationId xmlns:a16="http://schemas.microsoft.com/office/drawing/2014/main" id="{9EBD400D-E8FE-AB90-2032-89EEBB4F1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686536"/>
            <a:ext cx="2743200" cy="1543050"/>
          </a:xfrm>
          <a:prstGeom prst="rect">
            <a:avLst/>
          </a:prstGeom>
        </p:spPr>
      </p:pic>
      <p:pic>
        <p:nvPicPr>
          <p:cNvPr id="3513" name="Picture 3512" descr="A diagram of a graph&#10;&#10;AI-generated content may be incorrect.">
            <a:extLst>
              <a:ext uri="{FF2B5EF4-FFF2-40B4-BE49-F238E27FC236}">
                <a16:creationId xmlns:a16="http://schemas.microsoft.com/office/drawing/2014/main" id="{AADCB6C9-588A-95F4-2241-9E366AD624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2" y="2657475"/>
            <a:ext cx="2743200" cy="1543050"/>
          </a:xfrm>
          <a:prstGeom prst="rect">
            <a:avLst/>
          </a:prstGeom>
        </p:spPr>
      </p:pic>
      <p:pic>
        <p:nvPicPr>
          <p:cNvPr id="3515" name="Picture 3514" descr="A diagram of a graph&#10;&#10;AI-generated content may be incorrect.">
            <a:extLst>
              <a:ext uri="{FF2B5EF4-FFF2-40B4-BE49-F238E27FC236}">
                <a16:creationId xmlns:a16="http://schemas.microsoft.com/office/drawing/2014/main" id="{66590464-146A-DDE6-2F69-2629D12C2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2657475"/>
            <a:ext cx="2743200" cy="1543050"/>
          </a:xfrm>
          <a:prstGeom prst="rect">
            <a:avLst/>
          </a:prstGeom>
        </p:spPr>
      </p:pic>
      <p:pic>
        <p:nvPicPr>
          <p:cNvPr id="3517" name="Picture 3516" descr="A diagram of a graph&#10;&#10;AI-generated content may be incorrect.">
            <a:extLst>
              <a:ext uri="{FF2B5EF4-FFF2-40B4-BE49-F238E27FC236}">
                <a16:creationId xmlns:a16="http://schemas.microsoft.com/office/drawing/2014/main" id="{F10AC478-5C71-4460-873C-7D443AD651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053" y="4685446"/>
            <a:ext cx="2743200" cy="1543050"/>
          </a:xfrm>
          <a:prstGeom prst="rect">
            <a:avLst/>
          </a:prstGeom>
        </p:spPr>
      </p:pic>
      <p:pic>
        <p:nvPicPr>
          <p:cNvPr id="3519" name="Picture 3518" descr="A diagram of a diagram&#10;&#10;AI-generated content may be incorrect.">
            <a:extLst>
              <a:ext uri="{FF2B5EF4-FFF2-40B4-BE49-F238E27FC236}">
                <a16:creationId xmlns:a16="http://schemas.microsoft.com/office/drawing/2014/main" id="{F5D9E7CA-160C-95BB-EA7F-6C46544FB1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918" y="4685446"/>
            <a:ext cx="2743200" cy="1543050"/>
          </a:xfrm>
          <a:prstGeom prst="rect">
            <a:avLst/>
          </a:prstGeom>
        </p:spPr>
      </p:pic>
      <p:sp>
        <p:nvSpPr>
          <p:cNvPr id="3524" name="TextBox 3523">
            <a:extLst>
              <a:ext uri="{FF2B5EF4-FFF2-40B4-BE49-F238E27FC236}">
                <a16:creationId xmlns:a16="http://schemas.microsoft.com/office/drawing/2014/main" id="{D173A1F1-43CE-A196-46BF-9C0BF212BDF8}"/>
              </a:ext>
            </a:extLst>
          </p:cNvPr>
          <p:cNvSpPr txBox="1"/>
          <p:nvPr/>
        </p:nvSpPr>
        <p:spPr>
          <a:xfrm>
            <a:off x="0" y="3225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3" name="Picture 2" descr="A diagram of a workflow&#10;&#10;AI-generated content may be incorrect.">
            <a:extLst>
              <a:ext uri="{FF2B5EF4-FFF2-40B4-BE49-F238E27FC236}">
                <a16:creationId xmlns:a16="http://schemas.microsoft.com/office/drawing/2014/main" id="{F805CEB7-7280-5052-8F45-EF64550C1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8" y="401583"/>
            <a:ext cx="4923168" cy="27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D77205-674F-07D8-DC97-1A87003C6E48}"/>
              </a:ext>
            </a:extLst>
          </p:cNvPr>
          <p:cNvGrpSpPr/>
          <p:nvPr/>
        </p:nvGrpSpPr>
        <p:grpSpPr>
          <a:xfrm>
            <a:off x="397851" y="939114"/>
            <a:ext cx="11396297" cy="440479"/>
            <a:chOff x="126380" y="676505"/>
            <a:chExt cx="12065621" cy="148644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09F572-539D-3607-5E60-8904A45988D5}"/>
                </a:ext>
              </a:extLst>
            </p:cNvPr>
            <p:cNvSpPr/>
            <p:nvPr/>
          </p:nvSpPr>
          <p:spPr>
            <a:xfrm>
              <a:off x="126380" y="676507"/>
              <a:ext cx="2163337" cy="661639"/>
            </a:xfrm>
            <a:prstGeom prst="rect">
              <a:avLst/>
            </a:prstGeom>
            <a:solidFill>
              <a:srgbClr val="929AA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RICTORN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ECBE7E-163A-D0EB-A1E5-A4B3A5E6A9A7}"/>
                </a:ext>
              </a:extLst>
            </p:cNvPr>
            <p:cNvGrpSpPr/>
            <p:nvPr/>
          </p:nvGrpSpPr>
          <p:grpSpPr>
            <a:xfrm>
              <a:off x="126380" y="676505"/>
              <a:ext cx="12065621" cy="1486441"/>
              <a:chOff x="126380" y="676505"/>
              <a:chExt cx="12065621" cy="148644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24C9F4-1C42-E262-ED69-70E8CC957960}"/>
                  </a:ext>
                </a:extLst>
              </p:cNvPr>
              <p:cNvSpPr/>
              <p:nvPr/>
            </p:nvSpPr>
            <p:spPr>
              <a:xfrm>
                <a:off x="2289717" y="676507"/>
                <a:ext cx="2371493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RICTORM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A49AF7-B226-756A-ACF0-31FF5C92D026}"/>
                  </a:ext>
                </a:extLst>
              </p:cNvPr>
              <p:cNvSpPr/>
              <p:nvPr/>
            </p:nvSpPr>
            <p:spPr>
              <a:xfrm>
                <a:off x="4661210" y="676506"/>
                <a:ext cx="188827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RasGEF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E0A44FC-075D-B63A-D771-F3D7B135A49B}"/>
                  </a:ext>
                </a:extLst>
              </p:cNvPr>
              <p:cNvSpPr/>
              <p:nvPr/>
            </p:nvSpPr>
            <p:spPr>
              <a:xfrm>
                <a:off x="8712819" y="676507"/>
                <a:ext cx="3479182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RICTOR Phosphorylation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5CF291-BCA1-CF67-0FBA-F89FC8381D31}"/>
                  </a:ext>
                </a:extLst>
              </p:cNvPr>
              <p:cNvSpPr/>
              <p:nvPr/>
            </p:nvSpPr>
            <p:spPr>
              <a:xfrm>
                <a:off x="6549481" y="676505"/>
                <a:ext cx="2163337" cy="661639"/>
              </a:xfrm>
              <a:prstGeom prst="rect">
                <a:avLst/>
              </a:prstGeom>
              <a:solidFill>
                <a:srgbClr val="929A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Domain5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2AC7968-7B7E-BD54-BE18-6790CB85B490}"/>
                  </a:ext>
                </a:extLst>
              </p:cNvPr>
              <p:cNvSpPr/>
              <p:nvPr/>
            </p:nvSpPr>
            <p:spPr>
              <a:xfrm>
                <a:off x="126380" y="1501307"/>
                <a:ext cx="8597586" cy="661639"/>
              </a:xfrm>
              <a:prstGeom prst="rect">
                <a:avLst/>
              </a:prstGeom>
              <a:solidFill>
                <a:srgbClr val="C2C11E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ARM Repeats</a:t>
                </a: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C63316-D9E4-F792-E994-878D4FC5D3F7}"/>
              </a:ext>
            </a:extLst>
          </p:cNvPr>
          <p:cNvGrpSpPr/>
          <p:nvPr/>
        </p:nvGrpSpPr>
        <p:grpSpPr>
          <a:xfrm>
            <a:off x="443813" y="4531633"/>
            <a:ext cx="11622560" cy="196064"/>
            <a:chOff x="91479" y="404277"/>
            <a:chExt cx="11677058" cy="66164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7DA35F4-D3E4-75B2-3F55-120FF3D3F64D}"/>
                </a:ext>
              </a:extLst>
            </p:cNvPr>
            <p:cNvSpPr/>
            <p:nvPr/>
          </p:nvSpPr>
          <p:spPr>
            <a:xfrm>
              <a:off x="91479" y="404281"/>
              <a:ext cx="2163337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RAPTORN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ADA066F-1EFB-66D8-1B88-68FA91592A01}"/>
                </a:ext>
              </a:extLst>
            </p:cNvPr>
            <p:cNvSpPr/>
            <p:nvPr/>
          </p:nvSpPr>
          <p:spPr>
            <a:xfrm>
              <a:off x="2254816" y="404279"/>
              <a:ext cx="2037978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3E2F6AA-D76A-9600-7855-99467A6B9B63}"/>
                </a:ext>
              </a:extLst>
            </p:cNvPr>
            <p:cNvSpPr/>
            <p:nvPr/>
          </p:nvSpPr>
          <p:spPr>
            <a:xfrm>
              <a:off x="7468763" y="404277"/>
              <a:ext cx="429977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WD-40 Repeats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FF28BA-1361-3094-7D92-87C25920E571}"/>
                </a:ext>
              </a:extLst>
            </p:cNvPr>
            <p:cNvSpPr/>
            <p:nvPr/>
          </p:nvSpPr>
          <p:spPr>
            <a:xfrm>
              <a:off x="4292795" y="404277"/>
              <a:ext cx="108192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492604-18B4-F807-AC8E-096258E81968}"/>
                </a:ext>
              </a:extLst>
            </p:cNvPr>
            <p:cNvSpPr/>
            <p:nvPr/>
          </p:nvSpPr>
          <p:spPr>
            <a:xfrm>
              <a:off x="5374719" y="404277"/>
              <a:ext cx="2094044" cy="661639"/>
            </a:xfrm>
            <a:prstGeom prst="rect">
              <a:avLst/>
            </a:prstGeom>
            <a:solidFill>
              <a:srgbClr val="7EBEA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ARM Repeats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B866799-7C74-F87C-6DBF-D821BA8B4372}"/>
              </a:ext>
            </a:extLst>
          </p:cNvPr>
          <p:cNvSpPr txBox="1"/>
          <p:nvPr/>
        </p:nvSpPr>
        <p:spPr>
          <a:xfrm>
            <a:off x="298501" y="750679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45F5BA-B2CD-AC80-65D2-81DBB3716BE6}"/>
              </a:ext>
            </a:extLst>
          </p:cNvPr>
          <p:cNvSpPr txBox="1"/>
          <p:nvPr/>
        </p:nvSpPr>
        <p:spPr>
          <a:xfrm>
            <a:off x="11430000" y="769215"/>
            <a:ext cx="55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1694</a:t>
            </a:r>
          </a:p>
          <a:p>
            <a:endParaRPr lang="en-US" sz="1000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93892C-7C60-065C-D3F1-753B60F1D895}"/>
              </a:ext>
            </a:extLst>
          </p:cNvPr>
          <p:cNvCxnSpPr>
            <a:cxnSpLocks/>
            <a:stCxn id="42" idx="0"/>
            <a:endCxn id="27" idx="2"/>
          </p:cNvCxnSpPr>
          <p:nvPr/>
        </p:nvCxnSpPr>
        <p:spPr>
          <a:xfrm flipV="1">
            <a:off x="1341275" y="4727697"/>
            <a:ext cx="179158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B1EE8D-3218-C7B3-92DA-CF5BC948F881}"/>
              </a:ext>
            </a:extLst>
          </p:cNvPr>
          <p:cNvCxnSpPr>
            <a:cxnSpLocks/>
            <a:stCxn id="46" idx="0"/>
            <a:endCxn id="28" idx="2"/>
          </p:cNvCxnSpPr>
          <p:nvPr/>
        </p:nvCxnSpPr>
        <p:spPr>
          <a:xfrm flipV="1">
            <a:off x="3529300" y="4727697"/>
            <a:ext cx="81987" cy="286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5387D27-9AA9-362F-4363-67D0F2BD10D8}"/>
              </a:ext>
            </a:extLst>
          </p:cNvPr>
          <p:cNvCxnSpPr>
            <a:cxnSpLocks/>
            <a:stCxn id="50" idx="0"/>
            <a:endCxn id="30" idx="2"/>
          </p:cNvCxnSpPr>
          <p:nvPr/>
        </p:nvCxnSpPr>
        <p:spPr>
          <a:xfrm flipH="1" flipV="1">
            <a:off x="5163959" y="4727696"/>
            <a:ext cx="315003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B115F77-5FC2-FF24-B8D1-61AA7865C68D}"/>
              </a:ext>
            </a:extLst>
          </p:cNvPr>
          <p:cNvCxnSpPr>
            <a:cxnSpLocks/>
            <a:stCxn id="60" idx="0"/>
            <a:endCxn id="31" idx="2"/>
          </p:cNvCxnSpPr>
          <p:nvPr/>
        </p:nvCxnSpPr>
        <p:spPr>
          <a:xfrm flipH="1" flipV="1">
            <a:off x="6744532" y="4727696"/>
            <a:ext cx="764088" cy="28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C5D167A-867E-94E2-4BA1-553E6F616EEE}"/>
              </a:ext>
            </a:extLst>
          </p:cNvPr>
          <p:cNvCxnSpPr>
            <a:cxnSpLocks/>
            <a:stCxn id="69" idx="0"/>
            <a:endCxn id="29" idx="2"/>
          </p:cNvCxnSpPr>
          <p:nvPr/>
        </p:nvCxnSpPr>
        <p:spPr>
          <a:xfrm flipV="1">
            <a:off x="9701910" y="4727696"/>
            <a:ext cx="224610" cy="2153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E8E25C-4CE0-6EF1-879B-CC118389EF9A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H="1" flipV="1">
            <a:off x="1419516" y="1135179"/>
            <a:ext cx="100917" cy="5888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831E3A9-FA1C-4914-78E9-A645DD25AEBD}"/>
              </a:ext>
            </a:extLst>
          </p:cNvPr>
          <p:cNvCxnSpPr>
            <a:cxnSpLocks/>
            <a:endCxn id="11" idx="2"/>
          </p:cNvCxnSpPr>
          <p:nvPr/>
        </p:nvCxnSpPr>
        <p:spPr>
          <a:xfrm flipH="1" flipV="1">
            <a:off x="3561149" y="1135179"/>
            <a:ext cx="279320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9D61595-9C47-A5B0-948C-BA2395D5677A}"/>
              </a:ext>
            </a:extLst>
          </p:cNvPr>
          <p:cNvCxnSpPr>
            <a:cxnSpLocks/>
            <a:stCxn id="16" idx="0"/>
            <a:endCxn id="12" idx="2"/>
          </p:cNvCxnSpPr>
          <p:nvPr/>
        </p:nvCxnSpPr>
        <p:spPr>
          <a:xfrm flipH="1" flipV="1">
            <a:off x="5572879" y="1135178"/>
            <a:ext cx="726193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48FB508-FB05-203B-09D2-101B267B635F}"/>
              </a:ext>
            </a:extLst>
          </p:cNvPr>
          <p:cNvCxnSpPr>
            <a:cxnSpLocks/>
            <a:stCxn id="22" idx="0"/>
            <a:endCxn id="14" idx="2"/>
          </p:cNvCxnSpPr>
          <p:nvPr/>
        </p:nvCxnSpPr>
        <p:spPr>
          <a:xfrm flipH="1" flipV="1">
            <a:off x="7486304" y="1135178"/>
            <a:ext cx="939619" cy="619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5F359A0-FEF1-9437-A924-21432ECD6520}"/>
              </a:ext>
            </a:extLst>
          </p:cNvPr>
          <p:cNvCxnSpPr>
            <a:cxnSpLocks/>
            <a:stCxn id="36" idx="0"/>
            <a:endCxn id="13" idx="2"/>
          </p:cNvCxnSpPr>
          <p:nvPr/>
        </p:nvCxnSpPr>
        <p:spPr>
          <a:xfrm flipH="1" flipV="1">
            <a:off x="10151059" y="1135179"/>
            <a:ext cx="399901" cy="619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727B59-80A3-D0BE-E51E-354160DBFAA6}"/>
              </a:ext>
            </a:extLst>
          </p:cNvPr>
          <p:cNvSpPr txBox="1"/>
          <p:nvPr/>
        </p:nvSpPr>
        <p:spPr>
          <a:xfrm>
            <a:off x="249194" y="4316305"/>
            <a:ext cx="389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D5A273D-89BB-927E-3D10-B4E5BFB736D6}"/>
              </a:ext>
            </a:extLst>
          </p:cNvPr>
          <p:cNvSpPr txBox="1"/>
          <p:nvPr/>
        </p:nvSpPr>
        <p:spPr>
          <a:xfrm>
            <a:off x="11633233" y="4316304"/>
            <a:ext cx="5587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1353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B0D3C0A-FC76-054A-0D66-2F9D5105A412}"/>
              </a:ext>
            </a:extLst>
          </p:cNvPr>
          <p:cNvSpPr txBox="1"/>
          <p:nvPr/>
        </p:nvSpPr>
        <p:spPr>
          <a:xfrm>
            <a:off x="-10418" y="2048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3" name="Picture 2" descr="A colorful lines and numbers&#10;&#10;AI-generated content may be incorrect.">
            <a:extLst>
              <a:ext uri="{FF2B5EF4-FFF2-40B4-BE49-F238E27FC236}">
                <a16:creationId xmlns:a16="http://schemas.microsoft.com/office/drawing/2014/main" id="{917F9DB1-3465-FAB8-A307-57B4AB22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" y="1724057"/>
            <a:ext cx="2942859" cy="1417320"/>
          </a:xfrm>
          <a:prstGeom prst="rect">
            <a:avLst/>
          </a:prstGeom>
        </p:spPr>
      </p:pic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A9E4C7-FA11-1D85-D389-D7EB7AFAB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/>
          <a:stretch/>
        </p:blipFill>
        <p:spPr>
          <a:xfrm>
            <a:off x="3161479" y="1724057"/>
            <a:ext cx="1950361" cy="1417320"/>
          </a:xfrm>
          <a:prstGeom prst="rect">
            <a:avLst/>
          </a:prstGeom>
        </p:spPr>
      </p:pic>
      <p:pic>
        <p:nvPicPr>
          <p:cNvPr id="16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F0EC92C3-E8AA-C7B6-7869-EBEC621CE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3"/>
          <a:stretch/>
        </p:blipFill>
        <p:spPr>
          <a:xfrm>
            <a:off x="5323323" y="1754658"/>
            <a:ext cx="1951497" cy="1417320"/>
          </a:xfrm>
          <a:prstGeom prst="rect">
            <a:avLst/>
          </a:prstGeom>
        </p:spPr>
      </p:pic>
      <p:pic>
        <p:nvPicPr>
          <p:cNvPr id="22" name="Picture 21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F5AD692E-3E23-C57B-3640-F5C57C3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5"/>
          <a:stretch/>
        </p:blipFill>
        <p:spPr>
          <a:xfrm>
            <a:off x="7450048" y="1754658"/>
            <a:ext cx="1951749" cy="1417320"/>
          </a:xfrm>
          <a:prstGeom prst="rect">
            <a:avLst/>
          </a:prstGeom>
        </p:spPr>
      </p:pic>
      <p:pic>
        <p:nvPicPr>
          <p:cNvPr id="36" name="Picture 35" descr="A close-up of a chart&#10;&#10;AI-generated content may be incorrect.">
            <a:extLst>
              <a:ext uri="{FF2B5EF4-FFF2-40B4-BE49-F238E27FC236}">
                <a16:creationId xmlns:a16="http://schemas.microsoft.com/office/drawing/2014/main" id="{B7342E9E-26FC-3A4E-1D13-47FDDC21B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1"/>
          <a:stretch/>
        </p:blipFill>
        <p:spPr>
          <a:xfrm>
            <a:off x="9577025" y="1754658"/>
            <a:ext cx="1947870" cy="1417320"/>
          </a:xfrm>
          <a:prstGeom prst="rect">
            <a:avLst/>
          </a:prstGeom>
        </p:spPr>
      </p:pic>
      <p:pic>
        <p:nvPicPr>
          <p:cNvPr id="42" name="Picture 41" descr="A colorful lines and letters&#10;&#10;AI-generated content may be incorrect.">
            <a:extLst>
              <a:ext uri="{FF2B5EF4-FFF2-40B4-BE49-F238E27FC236}">
                <a16:creationId xmlns:a16="http://schemas.microsoft.com/office/drawing/2014/main" id="{559FD538-6029-A922-F0C2-2ADDA815EA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94" y="5014161"/>
            <a:ext cx="2184162" cy="1417320"/>
          </a:xfrm>
          <a:prstGeom prst="rect">
            <a:avLst/>
          </a:prstGeom>
        </p:spPr>
      </p:pic>
      <p:pic>
        <p:nvPicPr>
          <p:cNvPr id="46" name="Picture 45" descr="A colorful lines and dots&#10;&#10;AI-generated content may be incorrect.">
            <a:extLst>
              <a:ext uri="{FF2B5EF4-FFF2-40B4-BE49-F238E27FC236}">
                <a16:creationId xmlns:a16="http://schemas.microsoft.com/office/drawing/2014/main" id="{433EEC63-99AE-FE0C-1647-2443E82354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5"/>
          <a:stretch/>
        </p:blipFill>
        <p:spPr>
          <a:xfrm>
            <a:off x="2670976" y="5014161"/>
            <a:ext cx="1716647" cy="1417320"/>
          </a:xfrm>
          <a:prstGeom prst="rect">
            <a:avLst/>
          </a:prstGeom>
        </p:spPr>
      </p:pic>
      <p:pic>
        <p:nvPicPr>
          <p:cNvPr id="50" name="Picture 4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E0F7F6-C24C-8C84-6C83-302AFEACE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/>
          <a:stretch/>
        </p:blipFill>
        <p:spPr>
          <a:xfrm>
            <a:off x="4625243" y="5014161"/>
            <a:ext cx="1707438" cy="1417320"/>
          </a:xfrm>
          <a:prstGeom prst="rect">
            <a:avLst/>
          </a:prstGeom>
        </p:spPr>
      </p:pic>
      <p:pic>
        <p:nvPicPr>
          <p:cNvPr id="60" name="Picture 5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3DE5629-E472-384F-CF0F-E1DAA39924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8"/>
          <a:stretch/>
        </p:blipFill>
        <p:spPr>
          <a:xfrm>
            <a:off x="6570301" y="5014161"/>
            <a:ext cx="1876638" cy="1417320"/>
          </a:xfrm>
          <a:prstGeom prst="rect">
            <a:avLst/>
          </a:prstGeom>
        </p:spPr>
      </p:pic>
      <p:pic>
        <p:nvPicPr>
          <p:cNvPr id="69" name="Picture 6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86B0BC-E707-2C14-224C-753B4B6895B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/>
          <a:stretch/>
        </p:blipFill>
        <p:spPr>
          <a:xfrm>
            <a:off x="8858790" y="4943025"/>
            <a:ext cx="1686240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0DBDFE7D-6F11-5B76-7F34-787835AC0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39"/>
          <a:stretch/>
        </p:blipFill>
        <p:spPr>
          <a:xfrm>
            <a:off x="-778941" y="593073"/>
            <a:ext cx="9209121" cy="5821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223741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3" name="Picture 2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6F29BF33-9825-EB2B-A222-4B236E9A0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86" y="325691"/>
            <a:ext cx="3046790" cy="2177876"/>
          </a:xfrm>
          <a:prstGeom prst="rect">
            <a:avLst/>
          </a:prstGeom>
        </p:spPr>
      </p:pic>
      <p:pic>
        <p:nvPicPr>
          <p:cNvPr id="4" name="Picture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46ABB91-A6AA-38FD-BACD-B8F8B94F9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5" y="2329592"/>
            <a:ext cx="3046790" cy="2348222"/>
          </a:xfrm>
          <a:prstGeom prst="rect">
            <a:avLst/>
          </a:prstGeom>
        </p:spPr>
      </p:pic>
      <p:pic>
        <p:nvPicPr>
          <p:cNvPr id="6" name="Picture 5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9414D83E-5102-D6CF-7FB7-B26DBFA81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04" y="4460764"/>
            <a:ext cx="3046791" cy="2397236"/>
          </a:xfrm>
          <a:prstGeom prst="rect">
            <a:avLst/>
          </a:prstGeom>
        </p:spPr>
      </p:pic>
      <p:pic>
        <p:nvPicPr>
          <p:cNvPr id="8" name="Picture 7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3D488A4-500F-C7E4-780D-E4058BC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5" r="11434"/>
          <a:stretch/>
        </p:blipFill>
        <p:spPr>
          <a:xfrm>
            <a:off x="1" y="593073"/>
            <a:ext cx="7597202" cy="58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0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ADB5C17E-D50A-5A34-642D-6F3182CF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112758"/>
            <a:ext cx="3131652" cy="2413627"/>
          </a:xfrm>
          <a:prstGeom prst="rect">
            <a:avLst/>
          </a:prstGeom>
        </p:spPr>
      </p:pic>
      <p:pic>
        <p:nvPicPr>
          <p:cNvPr id="7" name="Picture 6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CED7A41A-09C9-5E77-5A07-0062E8F0F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34" y="4370914"/>
            <a:ext cx="3194257" cy="2487086"/>
          </a:xfrm>
          <a:prstGeom prst="rect">
            <a:avLst/>
          </a:prstGeom>
        </p:spPr>
      </p:pic>
      <p:pic>
        <p:nvPicPr>
          <p:cNvPr id="11" name="Picture 10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EB7B6B8B-9391-9F6A-1AE5-9EFAD71E63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97" y="2290061"/>
            <a:ext cx="2920932" cy="220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8A5622-C63B-517B-D274-8D0A4BE5F153}"/>
              </a:ext>
            </a:extLst>
          </p:cNvPr>
          <p:cNvSpPr txBox="1"/>
          <p:nvPr/>
        </p:nvSpPr>
        <p:spPr>
          <a:xfrm>
            <a:off x="0" y="112758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8" name="Picture 17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D613BB24-EF9A-3A3D-D155-AA678952DF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15869"/>
          <a:stretch/>
        </p:blipFill>
        <p:spPr>
          <a:xfrm>
            <a:off x="141514" y="781606"/>
            <a:ext cx="8285320" cy="54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4198" r="11167" b="9718"/>
          <a:stretch/>
        </p:blipFill>
        <p:spPr>
          <a:xfrm>
            <a:off x="385030" y="0"/>
            <a:ext cx="6379225" cy="4141075"/>
          </a:xfrm>
          <a:prstGeom prst="rect">
            <a:avLst/>
          </a:prstGeom>
        </p:spPr>
      </p:pic>
      <p:pic>
        <p:nvPicPr>
          <p:cNvPr id="2" name="Picture 1" descr="A diagram of a plant parasitism&#10;&#10;Description automatically generated">
            <a:extLst>
              <a:ext uri="{FF2B5EF4-FFF2-40B4-BE49-F238E27FC236}">
                <a16:creationId xmlns:a16="http://schemas.microsoft.com/office/drawing/2014/main" id="{45C6524D-5C54-E995-FA16-31A72DF37F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2" r="14344"/>
          <a:stretch/>
        </p:blipFill>
        <p:spPr>
          <a:xfrm>
            <a:off x="6605195" y="381671"/>
            <a:ext cx="5238974" cy="3340476"/>
          </a:xfrm>
          <a:prstGeom prst="rect">
            <a:avLst/>
          </a:prstGeom>
        </p:spPr>
      </p:pic>
      <p:pic>
        <p:nvPicPr>
          <p:cNvPr id="5" name="Picture 4" descr="A pie chart with text on it&#10;&#10;AI-generated content may be incorrect.">
            <a:extLst>
              <a:ext uri="{FF2B5EF4-FFF2-40B4-BE49-F238E27FC236}">
                <a16:creationId xmlns:a16="http://schemas.microsoft.com/office/drawing/2014/main" id="{1D8CF165-7A84-CCAA-815A-04FB003A9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14" y="4141075"/>
            <a:ext cx="3204429" cy="2521267"/>
          </a:xfrm>
          <a:prstGeom prst="rect">
            <a:avLst/>
          </a:prstGeom>
        </p:spPr>
      </p:pic>
      <p:pic>
        <p:nvPicPr>
          <p:cNvPr id="6" name="Picture 5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F024B6B-1121-58A0-C3EC-BEC10202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539" y="4141075"/>
            <a:ext cx="3379433" cy="2604597"/>
          </a:xfrm>
          <a:prstGeom prst="rect">
            <a:avLst/>
          </a:prstGeom>
        </p:spPr>
      </p:pic>
      <p:pic>
        <p:nvPicPr>
          <p:cNvPr id="8" name="Picture 7" descr="A green circle with a number of percentages&#10;&#10;AI-generated content may be incorrect.">
            <a:extLst>
              <a:ext uri="{FF2B5EF4-FFF2-40B4-BE49-F238E27FC236}">
                <a16:creationId xmlns:a16="http://schemas.microsoft.com/office/drawing/2014/main" id="{ABC2E13A-6E45-C412-0717-3DD51202F4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140" y="3983169"/>
            <a:ext cx="3379433" cy="263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05189A-77FD-80FC-3C56-C8604B010F20}"/>
              </a:ext>
            </a:extLst>
          </p:cNvPr>
          <p:cNvSpPr txBox="1"/>
          <p:nvPr/>
        </p:nvSpPr>
        <p:spPr>
          <a:xfrm>
            <a:off x="0" y="0"/>
            <a:ext cx="394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pic>
        <p:nvPicPr>
          <p:cNvPr id="5" name="Picture 4" descr="A circular object with numbers and lines&#10;&#10;AI-generated content may be incorrect.">
            <a:extLst>
              <a:ext uri="{FF2B5EF4-FFF2-40B4-BE49-F238E27FC236}">
                <a16:creationId xmlns:a16="http://schemas.microsoft.com/office/drawing/2014/main" id="{D466291B-6328-2FF0-2076-7A02219C2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983"/>
          <a:stretch/>
        </p:blipFill>
        <p:spPr>
          <a:xfrm>
            <a:off x="0" y="1000462"/>
            <a:ext cx="6282061" cy="4317753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CAE530-32FE-1A18-97E9-787A358C9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856" y="1000462"/>
            <a:ext cx="6998822" cy="421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val 32">
            <a:extLst>
              <a:ext uri="{FF2B5EF4-FFF2-40B4-BE49-F238E27FC236}">
                <a16:creationId xmlns:a16="http://schemas.microsoft.com/office/drawing/2014/main" id="{E6837208-9AEC-4C73-4DCF-DA586EC60B1D}"/>
              </a:ext>
            </a:extLst>
          </p:cNvPr>
          <p:cNvSpPr/>
          <p:nvPr/>
        </p:nvSpPr>
        <p:spPr>
          <a:xfrm>
            <a:off x="1355494" y="3016531"/>
            <a:ext cx="1319739" cy="6070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SAR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TORC1 +TORC2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BC7ACDE3-FB42-D1C6-26CF-9F09421943EC}"/>
              </a:ext>
            </a:extLst>
          </p:cNvPr>
          <p:cNvSpPr/>
          <p:nvPr/>
        </p:nvSpPr>
        <p:spPr>
          <a:xfrm>
            <a:off x="7211838" y="1084964"/>
            <a:ext cx="894064" cy="32721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TORC2</a:t>
            </a: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F287ADD-2134-E48A-F665-903536D662C8}"/>
              </a:ext>
            </a:extLst>
          </p:cNvPr>
          <p:cNvSpPr/>
          <p:nvPr/>
        </p:nvSpPr>
        <p:spPr>
          <a:xfrm>
            <a:off x="3437629" y="3037113"/>
            <a:ext cx="1643090" cy="5658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Stramenopiles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800" dirty="0">
                <a:solidFill>
                  <a:schemeClr val="tx1"/>
                </a:solidFill>
              </a:rPr>
              <a:t>TORC1 + TORC2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B01C7BEA-C419-734B-EF8E-74256AA3833F}"/>
              </a:ext>
            </a:extLst>
          </p:cNvPr>
          <p:cNvSpPr txBox="1"/>
          <p:nvPr/>
        </p:nvSpPr>
        <p:spPr>
          <a:xfrm>
            <a:off x="3897806" y="2001443"/>
            <a:ext cx="18796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Secondary Endosymbiosis</a:t>
            </a:r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A83DCB2A-5AC7-700C-7553-114C66357251}"/>
              </a:ext>
            </a:extLst>
          </p:cNvPr>
          <p:cNvSpPr/>
          <p:nvPr/>
        </p:nvSpPr>
        <p:spPr>
          <a:xfrm>
            <a:off x="7151719" y="1469294"/>
            <a:ext cx="1963045" cy="565854"/>
          </a:xfrm>
          <a:prstGeom prst="ellipse">
            <a:avLst/>
          </a:prstGeom>
          <a:solidFill>
            <a:srgbClr val="00D238"/>
          </a:solidFill>
          <a:ln>
            <a:solidFill>
              <a:srgbClr val="00D2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err="1">
                <a:solidFill>
                  <a:srgbClr val="000000"/>
                </a:solidFill>
              </a:rPr>
              <a:t>Phaeodactylum</a:t>
            </a:r>
            <a:r>
              <a:rPr lang="en-US" sz="900" dirty="0">
                <a:solidFill>
                  <a:srgbClr val="000000"/>
                </a:solidFill>
              </a:rPr>
              <a:t> </a:t>
            </a:r>
            <a:r>
              <a:rPr lang="en-US" sz="900" dirty="0" err="1">
                <a:solidFill>
                  <a:srgbClr val="000000"/>
                </a:solidFill>
              </a:rPr>
              <a:t>Tricornutum</a:t>
            </a:r>
            <a:r>
              <a:rPr lang="en-US" sz="900" dirty="0">
                <a:solidFill>
                  <a:srgbClr val="000000"/>
                </a:solidFill>
              </a:rPr>
              <a:t> </a:t>
            </a:r>
          </a:p>
          <a:p>
            <a:pPr algn="ctr"/>
            <a:r>
              <a:rPr lang="en-US" sz="900" dirty="0">
                <a:solidFill>
                  <a:srgbClr val="000000"/>
                </a:solidFill>
              </a:rPr>
              <a:t>TORC1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74300041-9A4B-9A4C-FDCD-E58681AF903F}"/>
              </a:ext>
            </a:extLst>
          </p:cNvPr>
          <p:cNvSpPr/>
          <p:nvPr/>
        </p:nvSpPr>
        <p:spPr>
          <a:xfrm>
            <a:off x="7175071" y="3019814"/>
            <a:ext cx="1972500" cy="580037"/>
          </a:xfrm>
          <a:prstGeom prst="ellipse">
            <a:avLst/>
          </a:prstGeom>
          <a:solidFill>
            <a:srgbClr val="00D238"/>
          </a:solidFill>
          <a:ln>
            <a:solidFill>
              <a:srgbClr val="00D37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err="1">
                <a:solidFill>
                  <a:srgbClr val="000000"/>
                </a:solidFill>
              </a:rPr>
              <a:t>Undaria</a:t>
            </a:r>
            <a:r>
              <a:rPr lang="en-US" sz="900" dirty="0">
                <a:solidFill>
                  <a:srgbClr val="000000"/>
                </a:solidFill>
              </a:rPr>
              <a:t> pinnatifida </a:t>
            </a:r>
          </a:p>
          <a:p>
            <a:pPr algn="ctr"/>
            <a:r>
              <a:rPr lang="en-US" sz="900" dirty="0">
                <a:solidFill>
                  <a:srgbClr val="000000"/>
                </a:solidFill>
              </a:rPr>
              <a:t>TORC1 + TORC2</a:t>
            </a:r>
            <a:endParaRPr lang="en-US" sz="900" dirty="0">
              <a:solidFill>
                <a:schemeClr val="tx1"/>
              </a:solidFill>
            </a:endParaRPr>
          </a:p>
        </p:txBody>
      </p: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1A01BCF2-BF9F-28AB-B82D-06546F548329}"/>
              </a:ext>
            </a:extLst>
          </p:cNvPr>
          <p:cNvCxnSpPr>
            <a:cxnSpLocks/>
            <a:endCxn id="193" idx="2"/>
          </p:cNvCxnSpPr>
          <p:nvPr/>
        </p:nvCxnSpPr>
        <p:spPr>
          <a:xfrm rot="5400000" flipH="1" flipV="1">
            <a:off x="5913094" y="2088926"/>
            <a:ext cx="1575329" cy="90192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8973C111-1862-035C-C50A-D5867259FD1C}"/>
              </a:ext>
            </a:extLst>
          </p:cNvPr>
          <p:cNvCxnSpPr>
            <a:cxnSpLocks/>
            <a:endCxn id="187" idx="2"/>
          </p:cNvCxnSpPr>
          <p:nvPr/>
        </p:nvCxnSpPr>
        <p:spPr>
          <a:xfrm rot="16200000" flipH="1">
            <a:off x="6053727" y="3569142"/>
            <a:ext cx="1352256" cy="9601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Oval 186">
            <a:extLst>
              <a:ext uri="{FF2B5EF4-FFF2-40B4-BE49-F238E27FC236}">
                <a16:creationId xmlns:a16="http://schemas.microsoft.com/office/drawing/2014/main" id="{CE3145FB-8203-C8D8-245D-CB7B646BF727}"/>
              </a:ext>
            </a:extLst>
          </p:cNvPr>
          <p:cNvSpPr/>
          <p:nvPr/>
        </p:nvSpPr>
        <p:spPr>
          <a:xfrm>
            <a:off x="7209913" y="4447522"/>
            <a:ext cx="1982311" cy="555611"/>
          </a:xfrm>
          <a:prstGeom prst="ellipse">
            <a:avLst/>
          </a:prstGeom>
          <a:solidFill>
            <a:srgbClr val="00EEF3"/>
          </a:solidFill>
          <a:ln>
            <a:solidFill>
              <a:srgbClr val="00EE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err="1">
                <a:solidFill>
                  <a:schemeClr val="tx1"/>
                </a:solidFill>
              </a:rPr>
              <a:t>Triparma</a:t>
            </a:r>
            <a:endParaRPr lang="en-US" sz="900" dirty="0">
              <a:solidFill>
                <a:schemeClr val="tx1"/>
              </a:solidFill>
            </a:endParaRP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TORC1 + TORC2</a:t>
            </a:r>
          </a:p>
        </p:txBody>
      </p:sp>
      <p:cxnSp>
        <p:nvCxnSpPr>
          <p:cNvPr id="153" name="Curved Connector 152">
            <a:extLst>
              <a:ext uri="{FF2B5EF4-FFF2-40B4-BE49-F238E27FC236}">
                <a16:creationId xmlns:a16="http://schemas.microsoft.com/office/drawing/2014/main" id="{FBE51D63-B0F7-CCF7-D9D4-A3B28A180FED}"/>
              </a:ext>
            </a:extLst>
          </p:cNvPr>
          <p:cNvCxnSpPr>
            <a:cxnSpLocks/>
            <a:endCxn id="73" idx="2"/>
          </p:cNvCxnSpPr>
          <p:nvPr/>
        </p:nvCxnSpPr>
        <p:spPr>
          <a:xfrm rot="5400000" flipH="1" flipV="1">
            <a:off x="5958293" y="1587046"/>
            <a:ext cx="1592018" cy="91507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8" name="Curved Connector 177">
            <a:extLst>
              <a:ext uri="{FF2B5EF4-FFF2-40B4-BE49-F238E27FC236}">
                <a16:creationId xmlns:a16="http://schemas.microsoft.com/office/drawing/2014/main" id="{9F96613D-7831-28FC-FB70-335A4DE58EA1}"/>
              </a:ext>
            </a:extLst>
          </p:cNvPr>
          <p:cNvCxnSpPr>
            <a:cxnSpLocks/>
            <a:stCxn id="177" idx="2"/>
          </p:cNvCxnSpPr>
          <p:nvPr/>
        </p:nvCxnSpPr>
        <p:spPr>
          <a:xfrm rot="16200000" flipH="1">
            <a:off x="4878334" y="2206979"/>
            <a:ext cx="1079886" cy="1161256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D994139-4C61-AD29-E1FF-B650E0088F39}"/>
              </a:ext>
            </a:extLst>
          </p:cNvPr>
          <p:cNvCxnSpPr>
            <a:cxnSpLocks/>
            <a:endCxn id="205" idx="2"/>
          </p:cNvCxnSpPr>
          <p:nvPr/>
        </p:nvCxnSpPr>
        <p:spPr>
          <a:xfrm flipV="1">
            <a:off x="6249798" y="3309833"/>
            <a:ext cx="925273" cy="177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28A5FE0-001B-31A9-246A-1D66852053EF}"/>
              </a:ext>
            </a:extLst>
          </p:cNvPr>
          <p:cNvCxnSpPr>
            <a:cxnSpLocks/>
            <a:stCxn id="33" idx="6"/>
            <a:endCxn id="142" idx="2"/>
          </p:cNvCxnSpPr>
          <p:nvPr/>
        </p:nvCxnSpPr>
        <p:spPr>
          <a:xfrm flipV="1">
            <a:off x="2675233" y="3320040"/>
            <a:ext cx="762396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1302B1D-C4D0-AC31-8654-9F79D6171BFA}"/>
              </a:ext>
            </a:extLst>
          </p:cNvPr>
          <p:cNvCxnSpPr>
            <a:cxnSpLocks/>
            <a:stCxn id="142" idx="6"/>
          </p:cNvCxnSpPr>
          <p:nvPr/>
        </p:nvCxnSpPr>
        <p:spPr>
          <a:xfrm>
            <a:off x="5080719" y="3320040"/>
            <a:ext cx="12298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>
            <a:extLst>
              <a:ext uri="{FF2B5EF4-FFF2-40B4-BE49-F238E27FC236}">
                <a16:creationId xmlns:a16="http://schemas.microsoft.com/office/drawing/2014/main" id="{1AA59EF8-D02B-A418-1680-79DC67A4F756}"/>
              </a:ext>
            </a:extLst>
          </p:cNvPr>
          <p:cNvCxnSpPr>
            <a:cxnSpLocks/>
            <a:stCxn id="142" idx="5"/>
            <a:endCxn id="84" idx="0"/>
          </p:cNvCxnSpPr>
          <p:nvPr/>
        </p:nvCxnSpPr>
        <p:spPr>
          <a:xfrm rot="16200000" flipH="1">
            <a:off x="4580100" y="3780093"/>
            <a:ext cx="2089327" cy="156933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0BAD9E2F-36B6-D68C-A104-70942C3EADDA}"/>
              </a:ext>
            </a:extLst>
          </p:cNvPr>
          <p:cNvSpPr/>
          <p:nvPr/>
        </p:nvSpPr>
        <p:spPr>
          <a:xfrm>
            <a:off x="5418277" y="5609427"/>
            <a:ext cx="1982311" cy="55561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err="1">
                <a:solidFill>
                  <a:schemeClr val="tx1"/>
                </a:solidFill>
              </a:rPr>
              <a:t>Ocraphyta</a:t>
            </a:r>
            <a:r>
              <a:rPr lang="en-US" sz="9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TORC1 + TORC2</a:t>
            </a:r>
          </a:p>
        </p:txBody>
      </p:sp>
    </p:spTree>
    <p:extLst>
      <p:ext uri="{BB962C8B-B14F-4D97-AF65-F5344CB8AC3E}">
        <p14:creationId xmlns:p14="http://schemas.microsoft.com/office/powerpoint/2010/main" val="2583883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23679</TotalTime>
  <Words>450</Words>
  <Application>Microsoft Macintosh PowerPoint</Application>
  <PresentationFormat>Widescreen</PresentationFormat>
  <Paragraphs>210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Aptos</vt:lpstr>
      <vt:lpstr>Aptos Display</vt:lpstr>
      <vt:lpstr>Arial</vt:lpstr>
      <vt:lpstr>DejaVu Sans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139</cp:revision>
  <dcterms:created xsi:type="dcterms:W3CDTF">2025-03-18T16:01:18Z</dcterms:created>
  <dcterms:modified xsi:type="dcterms:W3CDTF">2025-05-21T23:16:02Z</dcterms:modified>
</cp:coreProperties>
</file>

<file path=docProps/thumbnail.jpeg>
</file>